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5" r:id="rId3"/>
    <p:sldId id="261" r:id="rId4"/>
    <p:sldId id="262" r:id="rId5"/>
    <p:sldId id="266" r:id="rId6"/>
    <p:sldId id="268" r:id="rId7"/>
    <p:sldId id="270" r:id="rId8"/>
    <p:sldId id="271" r:id="rId9"/>
    <p:sldId id="272" r:id="rId10"/>
    <p:sldId id="280" r:id="rId11"/>
    <p:sldId id="273" r:id="rId12"/>
    <p:sldId id="274" r:id="rId13"/>
    <p:sldId id="275" r:id="rId14"/>
    <p:sldId id="276" r:id="rId15"/>
    <p:sldId id="277" r:id="rId16"/>
    <p:sldId id="278" r:id="rId17"/>
    <p:sldId id="279" r:id="rId18"/>
  </p:sldIdLst>
  <p:sldSz cx="12192000" cy="6858000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nja Alatainio" initials="TA" lastIdx="4" clrIdx="0">
    <p:extLst>
      <p:ext uri="{19B8F6BF-5375-455C-9EA6-DF929625EA0E}">
        <p15:presenceInfo xmlns:p15="http://schemas.microsoft.com/office/powerpoint/2012/main" userId="Tanja Alataini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B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FF1E0-251E-41BB-A54B-124F1B99C7FB}" type="datetimeFigureOut">
              <a:rPr lang="fi-FI" smtClean="0"/>
              <a:t>29.8.2018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04E13-1BAB-4F61-9233-BD8BF73E193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22356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95195-89E0-4829-971D-C248D195DE30}" type="datetimeFigureOut">
              <a:rPr lang="fi-FI" smtClean="0"/>
              <a:t>29.8.2018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2A0054-2619-4076-B0FA-70321D2ECB9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03890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A0054-2619-4076-B0FA-70321D2ECB92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07471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A0054-2619-4076-B0FA-70321D2ECB92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1565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2A0054-2619-4076-B0FA-70321D2ECB92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09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8CD66-6B74-4C22-AF9B-C2685950022C}" type="datetime1">
              <a:rPr lang="fi-FI" smtClean="0"/>
              <a:t>29.8.2018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3331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97E99-DDB8-43E2-88FB-DB0266C79B23}" type="datetime1">
              <a:rPr lang="fi-FI" smtClean="0"/>
              <a:t>29.8.2018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998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3F8EE-D5D6-4BBB-835B-5D3B8C708022}" type="datetime1">
              <a:rPr lang="fi-FI" smtClean="0"/>
              <a:t>29.8.2018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9389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ED864-858A-42C2-A741-5A1445543AC7}" type="datetime1">
              <a:rPr lang="fi-FI" smtClean="0"/>
              <a:t>29.8.2018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932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5B0F4-CEDA-4288-A7BB-266C02C2535F}" type="datetime1">
              <a:rPr lang="fi-FI" smtClean="0"/>
              <a:t>29.8.2018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1930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E654B-0323-4D88-8504-682DC85AD5B5}" type="datetime1">
              <a:rPr lang="fi-FI" smtClean="0"/>
              <a:t>29.8.2018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9025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6C02E-9C59-4BAD-943D-57956E180E94}" type="datetime1">
              <a:rPr lang="fi-FI" smtClean="0"/>
              <a:t>29.8.2018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9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8BDC2-B2D7-497F-8F60-9AD86B5F901E}" type="datetime1">
              <a:rPr lang="fi-FI" smtClean="0"/>
              <a:t>29.8.2018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036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19900-E3B6-46C5-9BDE-583274BCE66D}" type="datetime1">
              <a:rPr lang="fi-FI" smtClean="0"/>
              <a:t>29.8.2018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479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18201-B788-43BB-9C7E-5308B87FCA70}" type="datetime1">
              <a:rPr lang="fi-FI" smtClean="0"/>
              <a:t>29.8.2018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03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75890-5E98-4C98-85C7-84E83BEB9533}" type="datetime1">
              <a:rPr lang="fi-FI" smtClean="0"/>
              <a:t>29.8.2018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790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F1BC5-AA93-48E5-B281-CBED8392758C}" type="datetime1">
              <a:rPr lang="fi-FI" smtClean="0"/>
              <a:t>29.8.2018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Heta - Henkilökohtaisten Avustajien Työnantajien Liitto ry ja Julkisten ja hyvinvointialojen liitto ry 30.8.2018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384D3-6E39-424D-BCDC-7D57E1F804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803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54575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Työehtosopimuksen palkkaa koskevat muutokset ja palkkaryhmät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5107458"/>
            <a:ext cx="9144000" cy="1248891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30.8.2018</a:t>
            </a:r>
          </a:p>
          <a:p>
            <a:r>
              <a:rPr lang="fi-FI" dirty="0" smtClean="0"/>
              <a:t>Heta-Liitto ry</a:t>
            </a:r>
          </a:p>
          <a:p>
            <a:r>
              <a:rPr lang="fi-FI" dirty="0" smtClean="0"/>
              <a:t>JHL ry</a:t>
            </a:r>
            <a:endParaRPr lang="fi-FI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7031" y="3311612"/>
            <a:ext cx="1302774" cy="1310187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113" y="3311612"/>
            <a:ext cx="2531384" cy="135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11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/>
              <a:t>Työntekijöiden erilaiset tehtävät</a:t>
            </a:r>
            <a:endParaRPr lang="fi-FI" b="1" dirty="0"/>
          </a:p>
        </p:txBody>
      </p:sp>
      <p:sp>
        <p:nvSpPr>
          <p:cNvPr id="4" name="Tekstiruutu 3"/>
          <p:cNvSpPr txBox="1"/>
          <p:nvPr/>
        </p:nvSpPr>
        <p:spPr>
          <a:xfrm>
            <a:off x="3649785" y="2016367"/>
            <a:ext cx="3829539" cy="156966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Jos </a:t>
            </a:r>
            <a:r>
              <a:rPr lang="fi-FI" sz="2400" i="1" dirty="0" smtClean="0"/>
              <a:t>saman työnantajan </a:t>
            </a:r>
            <a:r>
              <a:rPr lang="fi-FI" sz="2400" dirty="0" smtClean="0"/>
              <a:t>eri työntekijöistä vain osa tekee palkkaryhmän B mukaisia työtehtäviä</a:t>
            </a:r>
            <a:endParaRPr lang="fi-FI" sz="2400" dirty="0"/>
          </a:p>
        </p:txBody>
      </p:sp>
      <p:sp>
        <p:nvSpPr>
          <p:cNvPr id="5" name="Nuoli vasemmalle 4"/>
          <p:cNvSpPr/>
          <p:nvPr/>
        </p:nvSpPr>
        <p:spPr>
          <a:xfrm rot="16200000">
            <a:off x="4837722" y="4110892"/>
            <a:ext cx="1055077" cy="734646"/>
          </a:xfrm>
          <a:prstGeom prst="left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/>
          <p:cNvSpPr txBox="1"/>
          <p:nvPr/>
        </p:nvSpPr>
        <p:spPr>
          <a:xfrm>
            <a:off x="2782277" y="5157308"/>
            <a:ext cx="6627446" cy="830997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Vain palkkaryhmän B mukaisia työtehtäviä tekevillä TES:n mukainen oikeus palkkaryhmään B</a:t>
            </a:r>
            <a:endParaRPr lang="fi-FI" sz="2400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2530046" y="6290447"/>
            <a:ext cx="7131908" cy="365125"/>
          </a:xfrm>
        </p:spPr>
        <p:txBody>
          <a:bodyPr/>
          <a:lstStyle/>
          <a:p>
            <a:r>
              <a:rPr lang="fi-FI" dirty="0" smtClean="0"/>
              <a:t>Heta - Henkilökohtaisten Avustajien Työnantajien Liitto ry ja Julkisten ja hyvinvointialojen liitto ry 30.8.2018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6721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/>
              <a:t>Kuka tekee TES tulkinnan?</a:t>
            </a:r>
            <a:endParaRPr lang="fi-FI" b="1" dirty="0"/>
          </a:p>
        </p:txBody>
      </p:sp>
      <p:grpSp>
        <p:nvGrpSpPr>
          <p:cNvPr id="39" name="Ryhmä 38"/>
          <p:cNvGrpSpPr/>
          <p:nvPr/>
        </p:nvGrpSpPr>
        <p:grpSpPr>
          <a:xfrm>
            <a:off x="678192" y="1697776"/>
            <a:ext cx="11258435" cy="4739956"/>
            <a:chOff x="678192" y="1697776"/>
            <a:chExt cx="11258435" cy="4739956"/>
          </a:xfrm>
        </p:grpSpPr>
        <p:grpSp>
          <p:nvGrpSpPr>
            <p:cNvPr id="37" name="Ryhmä 36"/>
            <p:cNvGrpSpPr/>
            <p:nvPr/>
          </p:nvGrpSpPr>
          <p:grpSpPr>
            <a:xfrm>
              <a:off x="678192" y="1697776"/>
              <a:ext cx="10615040" cy="4486602"/>
              <a:chOff x="654746" y="1898411"/>
              <a:chExt cx="10615040" cy="4486602"/>
            </a:xfrm>
          </p:grpSpPr>
          <p:grpSp>
            <p:nvGrpSpPr>
              <p:cNvPr id="22" name="Ryhmä 21"/>
              <p:cNvGrpSpPr/>
              <p:nvPr/>
            </p:nvGrpSpPr>
            <p:grpSpPr>
              <a:xfrm>
                <a:off x="654746" y="1898411"/>
                <a:ext cx="10615040" cy="2079618"/>
                <a:chOff x="654746" y="1898411"/>
                <a:chExt cx="10615040" cy="2079618"/>
              </a:xfrm>
            </p:grpSpPr>
            <p:sp>
              <p:nvSpPr>
                <p:cNvPr id="4" name="Tekstiruutu 3"/>
                <p:cNvSpPr txBox="1"/>
                <p:nvPr/>
              </p:nvSpPr>
              <p:spPr>
                <a:xfrm>
                  <a:off x="3790462" y="3008923"/>
                  <a:ext cx="18473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endParaRPr lang="fi-FI" sz="2400" dirty="0"/>
                </a:p>
              </p:txBody>
            </p:sp>
            <p:grpSp>
              <p:nvGrpSpPr>
                <p:cNvPr id="9" name="Ryhmä 8"/>
                <p:cNvGrpSpPr/>
                <p:nvPr/>
              </p:nvGrpSpPr>
              <p:grpSpPr>
                <a:xfrm>
                  <a:off x="654746" y="1898411"/>
                  <a:ext cx="3973708" cy="2079618"/>
                  <a:chOff x="4196863" y="3312997"/>
                  <a:chExt cx="3973708" cy="2079618"/>
                </a:xfrm>
              </p:grpSpPr>
              <p:sp>
                <p:nvSpPr>
                  <p:cNvPr id="7" name="Pyöristetty suorakulmio 6"/>
                  <p:cNvSpPr/>
                  <p:nvPr/>
                </p:nvSpPr>
                <p:spPr>
                  <a:xfrm>
                    <a:off x="4196863" y="3312997"/>
                    <a:ext cx="3845168" cy="2079618"/>
                  </a:xfrm>
                  <a:prstGeom prst="roundRect">
                    <a:avLst/>
                  </a:prstGeom>
                  <a:solidFill>
                    <a:schemeClr val="bg1"/>
                  </a:solidFill>
                  <a:ln w="127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5" name="Tekstiruutu 4"/>
                  <p:cNvSpPr txBox="1"/>
                  <p:nvPr/>
                </p:nvSpPr>
                <p:spPr>
                  <a:xfrm>
                    <a:off x="4283231" y="3530544"/>
                    <a:ext cx="3887340" cy="156966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fi-FI" sz="2400" dirty="0" smtClean="0"/>
                      <a:t>Työtehtävän kuuluminen</a:t>
                    </a:r>
                  </a:p>
                  <a:p>
                    <a:r>
                      <a:rPr lang="fi-FI" sz="2400" dirty="0"/>
                      <a:t>p</a:t>
                    </a:r>
                    <a:r>
                      <a:rPr lang="fi-FI" sz="2400" dirty="0" smtClean="0"/>
                      <a:t>alkkaryhmään B </a:t>
                    </a:r>
                    <a:r>
                      <a:rPr lang="fi-FI" sz="2400" i="1" dirty="0" smtClean="0"/>
                      <a:t>yleisesti</a:t>
                    </a:r>
                    <a:r>
                      <a:rPr lang="fi-FI" sz="2400" dirty="0" smtClean="0"/>
                      <a:t> tai </a:t>
                    </a:r>
                  </a:p>
                  <a:p>
                    <a:r>
                      <a:rPr lang="fi-FI" sz="2400" i="1" dirty="0"/>
                      <a:t>y</a:t>
                    </a:r>
                    <a:r>
                      <a:rPr lang="fi-FI" sz="2400" i="1" dirty="0" smtClean="0"/>
                      <a:t>ksittäistapauksessa </a:t>
                    </a:r>
                    <a:r>
                      <a:rPr lang="fi-FI" sz="2400" dirty="0" smtClean="0"/>
                      <a:t>on</a:t>
                    </a:r>
                    <a:endParaRPr lang="fi-FI" sz="2400" i="1" dirty="0" smtClean="0"/>
                  </a:p>
                  <a:p>
                    <a:r>
                      <a:rPr lang="fi-FI" sz="2400" dirty="0" smtClean="0"/>
                      <a:t>epäselvää</a:t>
                    </a:r>
                    <a:endParaRPr lang="fi-FI" sz="2400" dirty="0"/>
                  </a:p>
                </p:txBody>
              </p:sp>
            </p:grpSp>
            <p:grpSp>
              <p:nvGrpSpPr>
                <p:cNvPr id="14" name="Ryhmä 13"/>
                <p:cNvGrpSpPr/>
                <p:nvPr/>
              </p:nvGrpSpPr>
              <p:grpSpPr>
                <a:xfrm>
                  <a:off x="4876799" y="2657231"/>
                  <a:ext cx="547078" cy="144585"/>
                  <a:chOff x="4876799" y="2657231"/>
                  <a:chExt cx="547078" cy="144585"/>
                </a:xfrm>
              </p:grpSpPr>
              <p:cxnSp>
                <p:nvCxnSpPr>
                  <p:cNvPr id="11" name="Suora yhdysviiva 10"/>
                  <p:cNvCxnSpPr/>
                  <p:nvPr/>
                </p:nvCxnSpPr>
                <p:spPr>
                  <a:xfrm>
                    <a:off x="4876800" y="2657231"/>
                    <a:ext cx="547077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" name="Suora yhdysviiva 12"/>
                  <p:cNvCxnSpPr/>
                  <p:nvPr/>
                </p:nvCxnSpPr>
                <p:spPr>
                  <a:xfrm>
                    <a:off x="4876799" y="2801816"/>
                    <a:ext cx="547077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" name="Ryhmä 16"/>
                <p:cNvGrpSpPr/>
                <p:nvPr/>
              </p:nvGrpSpPr>
              <p:grpSpPr>
                <a:xfrm>
                  <a:off x="5672221" y="2412326"/>
                  <a:ext cx="2289907" cy="976923"/>
                  <a:chOff x="5683937" y="3724695"/>
                  <a:chExt cx="2289907" cy="976923"/>
                </a:xfrm>
              </p:grpSpPr>
              <p:sp>
                <p:nvSpPr>
                  <p:cNvPr id="16" name="Pyöristetty suorakulmio 15"/>
                  <p:cNvSpPr/>
                  <p:nvPr/>
                </p:nvSpPr>
                <p:spPr>
                  <a:xfrm>
                    <a:off x="5683937" y="3724695"/>
                    <a:ext cx="2289907" cy="976923"/>
                  </a:xfrm>
                  <a:prstGeom prst="round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15" name="Tekstiruutu 14"/>
                  <p:cNvSpPr txBox="1"/>
                  <p:nvPr/>
                </p:nvSpPr>
                <p:spPr>
                  <a:xfrm>
                    <a:off x="5994398" y="3978029"/>
                    <a:ext cx="1668983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fi-FI" sz="2400" b="1" dirty="0" smtClean="0"/>
                      <a:t>TES</a:t>
                    </a:r>
                    <a:r>
                      <a:rPr lang="fi-FI" sz="2400" dirty="0" smtClean="0"/>
                      <a:t>-tulkinta</a:t>
                    </a:r>
                    <a:endParaRPr lang="fi-FI" sz="2400" dirty="0"/>
                  </a:p>
                </p:txBody>
              </p:sp>
            </p:grpSp>
            <p:sp>
              <p:nvSpPr>
                <p:cNvPr id="18" name="Nuoli oikealle 17"/>
                <p:cNvSpPr/>
                <p:nvPr/>
              </p:nvSpPr>
              <p:spPr>
                <a:xfrm>
                  <a:off x="8112370" y="2412326"/>
                  <a:ext cx="1016000" cy="847077"/>
                </a:xfrm>
                <a:prstGeom prst="rightArrow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grpSp>
              <p:nvGrpSpPr>
                <p:cNvPr id="21" name="Ryhmä 20"/>
                <p:cNvGrpSpPr/>
                <p:nvPr/>
              </p:nvGrpSpPr>
              <p:grpSpPr>
                <a:xfrm>
                  <a:off x="9440985" y="2412326"/>
                  <a:ext cx="1828801" cy="978207"/>
                  <a:chOff x="7705969" y="4154937"/>
                  <a:chExt cx="1828801" cy="978207"/>
                </a:xfrm>
              </p:grpSpPr>
              <p:sp>
                <p:nvSpPr>
                  <p:cNvPr id="20" name="Pyöristetty suorakulmio 19"/>
                  <p:cNvSpPr/>
                  <p:nvPr/>
                </p:nvSpPr>
                <p:spPr>
                  <a:xfrm>
                    <a:off x="7705969" y="4154937"/>
                    <a:ext cx="1828801" cy="978207"/>
                  </a:xfrm>
                  <a:prstGeom prst="roundRect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i-FI"/>
                  </a:p>
                </p:txBody>
              </p:sp>
              <p:sp>
                <p:nvSpPr>
                  <p:cNvPr id="19" name="Tekstiruutu 18"/>
                  <p:cNvSpPr txBox="1"/>
                  <p:nvPr/>
                </p:nvSpPr>
                <p:spPr>
                  <a:xfrm>
                    <a:off x="7962128" y="4228541"/>
                    <a:ext cx="1569660" cy="83099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fi-FI" sz="2400" dirty="0" smtClean="0"/>
                      <a:t>Heta-Liitto </a:t>
                    </a:r>
                  </a:p>
                  <a:p>
                    <a:r>
                      <a:rPr lang="fi-FI" sz="2400" dirty="0" smtClean="0"/>
                      <a:t>&amp; JHL</a:t>
                    </a:r>
                    <a:endParaRPr lang="fi-FI" sz="2400" dirty="0"/>
                  </a:p>
                </p:txBody>
              </p:sp>
            </p:grpSp>
          </p:grpSp>
          <p:sp>
            <p:nvSpPr>
              <p:cNvPr id="23" name="Tekstiruutu 22"/>
              <p:cNvSpPr txBox="1"/>
              <p:nvPr/>
            </p:nvSpPr>
            <p:spPr>
              <a:xfrm>
                <a:off x="3542116" y="4273112"/>
                <a:ext cx="3937205" cy="193899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2400" smtClean="0"/>
                  <a:t>Heta-Liiton ja JHL:n </a:t>
                </a:r>
                <a:r>
                  <a:rPr lang="fi-FI" sz="2400" dirty="0" smtClean="0"/>
                  <a:t>internet-sivustoilta löytyy </a:t>
                </a:r>
                <a:r>
                  <a:rPr lang="fi-FI" sz="2400" b="1" dirty="0" smtClean="0"/>
                  <a:t>yleinen listaus </a:t>
                </a:r>
                <a:r>
                  <a:rPr lang="fi-FI" sz="2400" dirty="0" smtClean="0"/>
                  <a:t>kysytyimmistä työtehtävistä, listausta päivitetään tarpeen mukaan</a:t>
                </a:r>
              </a:p>
            </p:txBody>
          </p:sp>
          <p:sp>
            <p:nvSpPr>
              <p:cNvPr id="24" name="Tekstiruutu 23"/>
              <p:cNvSpPr txBox="1"/>
              <p:nvPr/>
            </p:nvSpPr>
            <p:spPr>
              <a:xfrm>
                <a:off x="7844898" y="4273112"/>
                <a:ext cx="2782277" cy="120032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2400" b="1" dirty="0" smtClean="0"/>
                  <a:t>Yksittäistapauksissa</a:t>
                </a:r>
                <a:r>
                  <a:rPr lang="fi-FI" sz="2400" dirty="0" smtClean="0"/>
                  <a:t> yhteys Heta-Liittoon tai </a:t>
                </a:r>
                <a:r>
                  <a:rPr lang="fi-FI" sz="2400" dirty="0" err="1" smtClean="0"/>
                  <a:t>JHL:oon</a:t>
                </a:r>
                <a:endParaRPr lang="fi-FI" sz="2400" dirty="0"/>
              </a:p>
            </p:txBody>
          </p:sp>
          <p:sp>
            <p:nvSpPr>
              <p:cNvPr id="31" name="Tekstiruutu 30"/>
              <p:cNvSpPr txBox="1"/>
              <p:nvPr/>
            </p:nvSpPr>
            <p:spPr>
              <a:xfrm>
                <a:off x="7844898" y="5554016"/>
                <a:ext cx="1877437" cy="83099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b="1" dirty="0" err="1" smtClean="0"/>
                  <a:t>HetaHelp</a:t>
                </a:r>
                <a:endParaRPr lang="fi-FI" sz="2400" b="1" dirty="0" smtClean="0"/>
              </a:p>
              <a:p>
                <a:r>
                  <a:rPr lang="fi-FI" sz="2400" dirty="0" smtClean="0"/>
                  <a:t>02 4809 2401</a:t>
                </a:r>
                <a:endParaRPr lang="fi-FI" sz="2400" dirty="0"/>
              </a:p>
            </p:txBody>
          </p:sp>
          <p:cxnSp>
            <p:nvCxnSpPr>
              <p:cNvPr id="34" name="Suora nuoliyhdysviiva 33"/>
              <p:cNvCxnSpPr/>
              <p:nvPr/>
            </p:nvCxnSpPr>
            <p:spPr>
              <a:xfrm flipH="1">
                <a:off x="7393354" y="3462853"/>
                <a:ext cx="1977292" cy="736653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uora nuoliyhdysviiva 35"/>
              <p:cNvCxnSpPr/>
              <p:nvPr/>
            </p:nvCxnSpPr>
            <p:spPr>
              <a:xfrm>
                <a:off x="10074031" y="3482164"/>
                <a:ext cx="15631" cy="717342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Tekstiruutu 37"/>
            <p:cNvSpPr txBox="1"/>
            <p:nvPr/>
          </p:nvSpPr>
          <p:spPr>
            <a:xfrm>
              <a:off x="9901881" y="5360514"/>
              <a:ext cx="2034746" cy="107721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i-FI" sz="2400" b="1" dirty="0" smtClean="0"/>
                <a:t>JHL</a:t>
              </a:r>
            </a:p>
            <a:p>
              <a:r>
                <a:rPr lang="fi-FI" sz="2000" dirty="0" smtClean="0"/>
                <a:t>Henkilokohtaiset-avustajat.fi</a:t>
              </a:r>
              <a:endParaRPr lang="fi-FI" dirty="0"/>
            </a:p>
          </p:txBody>
        </p:sp>
      </p:grpSp>
      <p:sp>
        <p:nvSpPr>
          <p:cNvPr id="3" name="Tekstiruutu 2"/>
          <p:cNvSpPr txBox="1"/>
          <p:nvPr/>
        </p:nvSpPr>
        <p:spPr>
          <a:xfrm>
            <a:off x="838200" y="4766434"/>
            <a:ext cx="2050613" cy="132343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000" dirty="0" smtClean="0"/>
              <a:t>Työnantajalla suhteessa työntekijään tulkintaetuoikeus</a:t>
            </a:r>
            <a:endParaRPr lang="fi-FI" sz="2000" dirty="0"/>
          </a:p>
        </p:txBody>
      </p:sp>
      <p:sp>
        <p:nvSpPr>
          <p:cNvPr id="6" name="Nuoli oikealle 5"/>
          <p:cNvSpPr/>
          <p:nvPr/>
        </p:nvSpPr>
        <p:spPr>
          <a:xfrm rot="5400000">
            <a:off x="1338969" y="3951924"/>
            <a:ext cx="719021" cy="484632"/>
          </a:xfrm>
          <a:prstGeom prst="rightArrow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455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/>
              <a:t>Muut kuin TES-tulkintatilanteet</a:t>
            </a:r>
            <a:endParaRPr lang="fi-FI" b="1" dirty="0"/>
          </a:p>
        </p:txBody>
      </p:sp>
      <p:grpSp>
        <p:nvGrpSpPr>
          <p:cNvPr id="59" name="Ryhmä 58"/>
          <p:cNvGrpSpPr/>
          <p:nvPr/>
        </p:nvGrpSpPr>
        <p:grpSpPr>
          <a:xfrm>
            <a:off x="318077" y="1841148"/>
            <a:ext cx="11555845" cy="4957379"/>
            <a:chOff x="337256" y="1934933"/>
            <a:chExt cx="11555845" cy="4957379"/>
          </a:xfrm>
        </p:grpSpPr>
        <p:grpSp>
          <p:nvGrpSpPr>
            <p:cNvPr id="26" name="Ryhmä 25"/>
            <p:cNvGrpSpPr/>
            <p:nvPr/>
          </p:nvGrpSpPr>
          <p:grpSpPr>
            <a:xfrm>
              <a:off x="8625695" y="4613272"/>
              <a:ext cx="3267406" cy="2279040"/>
              <a:chOff x="5785789" y="5719442"/>
              <a:chExt cx="4234349" cy="1604065"/>
            </a:xfrm>
          </p:grpSpPr>
          <p:sp>
            <p:nvSpPr>
              <p:cNvPr id="25" name="Pyöristetty suorakulmio 24"/>
              <p:cNvSpPr/>
              <p:nvPr/>
            </p:nvSpPr>
            <p:spPr>
              <a:xfrm>
                <a:off x="5785789" y="5719442"/>
                <a:ext cx="4181230" cy="1405623"/>
              </a:xfrm>
              <a:prstGeom prst="roundRect">
                <a:avLst/>
              </a:prstGeom>
              <a:solidFill>
                <a:schemeClr val="bg1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5938814" y="5719442"/>
                <a:ext cx="4081324" cy="16040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400" dirty="0" smtClean="0"/>
                  <a:t>Jos ainoa palkkaryhmää</a:t>
                </a:r>
                <a:r>
                  <a:rPr lang="fi-FI" sz="2400" dirty="0"/>
                  <a:t>n</a:t>
                </a:r>
                <a:r>
                  <a:rPr lang="fi-FI" sz="2400" dirty="0" smtClean="0"/>
                  <a:t> B vievä tehtävä, jää lähtökohtaisesti asia kunnan harkintaan</a:t>
                </a:r>
                <a:endParaRPr lang="fi-FI" sz="2400" dirty="0"/>
              </a:p>
            </p:txBody>
          </p:sp>
        </p:grpSp>
        <p:grpSp>
          <p:nvGrpSpPr>
            <p:cNvPr id="58" name="Ryhmä 57"/>
            <p:cNvGrpSpPr/>
            <p:nvPr/>
          </p:nvGrpSpPr>
          <p:grpSpPr>
            <a:xfrm>
              <a:off x="337256" y="1934933"/>
              <a:ext cx="10425644" cy="4774098"/>
              <a:chOff x="337256" y="1934933"/>
              <a:chExt cx="10425644" cy="4774098"/>
            </a:xfrm>
          </p:grpSpPr>
          <p:sp>
            <p:nvSpPr>
              <p:cNvPr id="17" name="Alanuoli 16"/>
              <p:cNvSpPr/>
              <p:nvPr/>
            </p:nvSpPr>
            <p:spPr>
              <a:xfrm rot="18369248">
                <a:off x="8469926" y="2535946"/>
                <a:ext cx="482134" cy="734646"/>
              </a:xfrm>
              <a:prstGeom prst="downArrow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8" name="Alanuoli 27"/>
              <p:cNvSpPr/>
              <p:nvPr/>
            </p:nvSpPr>
            <p:spPr>
              <a:xfrm rot="2882794">
                <a:off x="2502140" y="2566907"/>
                <a:ext cx="482134" cy="734646"/>
              </a:xfrm>
              <a:prstGeom prst="downArrow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6" name="Ryhmä 5"/>
              <p:cNvGrpSpPr/>
              <p:nvPr/>
            </p:nvGrpSpPr>
            <p:grpSpPr>
              <a:xfrm>
                <a:off x="3177541" y="1934933"/>
                <a:ext cx="4970585" cy="2313355"/>
                <a:chOff x="3712307" y="3626338"/>
                <a:chExt cx="3720123" cy="1666069"/>
              </a:xfrm>
            </p:grpSpPr>
            <p:sp>
              <p:nvSpPr>
                <p:cNvPr id="5" name="Pyöristetty suorakulmio 4"/>
                <p:cNvSpPr/>
                <p:nvPr/>
              </p:nvSpPr>
              <p:spPr>
                <a:xfrm>
                  <a:off x="3712307" y="3626338"/>
                  <a:ext cx="3720123" cy="1023817"/>
                </a:xfrm>
                <a:prstGeom prst="round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4" name="Tekstiruutu 3"/>
                <p:cNvSpPr txBox="1"/>
                <p:nvPr/>
              </p:nvSpPr>
              <p:spPr>
                <a:xfrm>
                  <a:off x="3813906" y="3722747"/>
                  <a:ext cx="3516923" cy="156966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2400" dirty="0" smtClean="0"/>
                    <a:t>Kuuluuko sinällään palkkaryhmään B kuuluva työtehtävä henkilökohtaiseen apuun?</a:t>
                  </a:r>
                  <a:endParaRPr lang="fi-FI" sz="2400" dirty="0"/>
                </a:p>
              </p:txBody>
            </p:sp>
          </p:grpSp>
          <p:grpSp>
            <p:nvGrpSpPr>
              <p:cNvPr id="9" name="Ryhmä 8"/>
              <p:cNvGrpSpPr/>
              <p:nvPr/>
            </p:nvGrpSpPr>
            <p:grpSpPr>
              <a:xfrm>
                <a:off x="691298" y="2685105"/>
                <a:ext cx="1553308" cy="995960"/>
                <a:chOff x="1258584" y="2422768"/>
                <a:chExt cx="1553308" cy="995960"/>
              </a:xfrm>
            </p:grpSpPr>
            <p:sp>
              <p:nvSpPr>
                <p:cNvPr id="8" name="Pyöristetty suorakulmio 7"/>
                <p:cNvSpPr/>
                <p:nvPr/>
              </p:nvSpPr>
              <p:spPr>
                <a:xfrm>
                  <a:off x="1258584" y="2422768"/>
                  <a:ext cx="1553308" cy="995960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7" name="Tekstiruutu 6"/>
                <p:cNvSpPr txBox="1"/>
                <p:nvPr/>
              </p:nvSpPr>
              <p:spPr>
                <a:xfrm>
                  <a:off x="1568603" y="2671893"/>
                  <a:ext cx="95891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i-FI" sz="2400" b="1" dirty="0" smtClean="0"/>
                    <a:t>KYLLÄ</a:t>
                  </a:r>
                </a:p>
              </p:txBody>
            </p:sp>
          </p:grpSp>
          <p:grpSp>
            <p:nvGrpSpPr>
              <p:cNvPr id="15" name="Ryhmä 14"/>
              <p:cNvGrpSpPr/>
              <p:nvPr/>
            </p:nvGrpSpPr>
            <p:grpSpPr>
              <a:xfrm>
                <a:off x="337256" y="4739174"/>
                <a:ext cx="3547877" cy="1474056"/>
                <a:chOff x="3298399" y="4602311"/>
                <a:chExt cx="3547877" cy="1474056"/>
              </a:xfrm>
            </p:grpSpPr>
            <p:sp>
              <p:nvSpPr>
                <p:cNvPr id="14" name="Pyöristetty suorakulmio 13"/>
                <p:cNvSpPr/>
                <p:nvPr/>
              </p:nvSpPr>
              <p:spPr>
                <a:xfrm>
                  <a:off x="3298399" y="4602311"/>
                  <a:ext cx="2438093" cy="1474056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12" name="Tekstiruutu 11"/>
                <p:cNvSpPr txBox="1"/>
                <p:nvPr/>
              </p:nvSpPr>
              <p:spPr>
                <a:xfrm>
                  <a:off x="3423445" y="4739174"/>
                  <a:ext cx="3422831" cy="1200329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2400" dirty="0" smtClean="0"/>
                    <a:t>Palkkaryhmän B mukainen palkka korvattava</a:t>
                  </a:r>
                  <a:endParaRPr lang="fi-FI" sz="2400" dirty="0"/>
                </a:p>
              </p:txBody>
            </p:sp>
          </p:grpSp>
          <p:sp>
            <p:nvSpPr>
              <p:cNvPr id="18" name="Alanuoli 17"/>
              <p:cNvSpPr/>
              <p:nvPr/>
            </p:nvSpPr>
            <p:spPr>
              <a:xfrm>
                <a:off x="1225636" y="3803196"/>
                <a:ext cx="484632" cy="737712"/>
              </a:xfrm>
              <a:prstGeom prst="downArrow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20" name="Ryhmä 19"/>
              <p:cNvGrpSpPr/>
              <p:nvPr/>
            </p:nvGrpSpPr>
            <p:grpSpPr>
              <a:xfrm>
                <a:off x="9209592" y="2593631"/>
                <a:ext cx="1553308" cy="995960"/>
                <a:chOff x="1188897" y="2404745"/>
                <a:chExt cx="1553308" cy="995960"/>
              </a:xfrm>
            </p:grpSpPr>
            <p:sp>
              <p:nvSpPr>
                <p:cNvPr id="21" name="Pyöristetty suorakulmio 20"/>
                <p:cNvSpPr/>
                <p:nvPr/>
              </p:nvSpPr>
              <p:spPr>
                <a:xfrm>
                  <a:off x="1188897" y="2404745"/>
                  <a:ext cx="1553308" cy="995960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22" name="Tekstiruutu 21"/>
                <p:cNvSpPr txBox="1"/>
                <p:nvPr/>
              </p:nvSpPr>
              <p:spPr>
                <a:xfrm>
                  <a:off x="1759405" y="2664067"/>
                  <a:ext cx="417102" cy="46166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rtlCol="0">
                  <a:spAutoFit/>
                </a:bodyPr>
                <a:lstStyle/>
                <a:p>
                  <a:r>
                    <a:rPr lang="fi-FI" sz="2400" b="1" dirty="0" smtClean="0"/>
                    <a:t>EI</a:t>
                  </a:r>
                </a:p>
              </p:txBody>
            </p:sp>
          </p:grpSp>
          <p:sp>
            <p:nvSpPr>
              <p:cNvPr id="27" name="Alanuoli 26"/>
              <p:cNvSpPr/>
              <p:nvPr/>
            </p:nvSpPr>
            <p:spPr>
              <a:xfrm>
                <a:off x="9833808" y="3796083"/>
                <a:ext cx="484632" cy="737712"/>
              </a:xfrm>
              <a:prstGeom prst="downArrow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0" name="Tekstiruutu 29"/>
              <p:cNvSpPr txBox="1"/>
              <p:nvPr/>
            </p:nvSpPr>
            <p:spPr>
              <a:xfrm>
                <a:off x="4003214" y="4031375"/>
                <a:ext cx="3337170" cy="267765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2400" b="1" dirty="0" smtClean="0"/>
                  <a:t>Työnantaja</a:t>
                </a:r>
                <a:r>
                  <a:rPr lang="fi-FI" sz="2400" dirty="0" smtClean="0"/>
                  <a:t> aina korvausvelvollinen palkkaryhmän B palkasta, jos hän teettää työntekijällä palkkaryhmään B kuuluvaa työtehtävää</a:t>
                </a:r>
              </a:p>
            </p:txBody>
          </p:sp>
          <p:sp>
            <p:nvSpPr>
              <p:cNvPr id="31" name="Nuoli vasemmalle ja oikealle 30"/>
              <p:cNvSpPr/>
              <p:nvPr/>
            </p:nvSpPr>
            <p:spPr>
              <a:xfrm>
                <a:off x="7600248" y="5233885"/>
                <a:ext cx="755229" cy="484632"/>
              </a:xfrm>
              <a:prstGeom prst="leftRightArrow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6" name="Nuoli vasemmalle ja oikealle 55"/>
              <p:cNvSpPr/>
              <p:nvPr/>
            </p:nvSpPr>
            <p:spPr>
              <a:xfrm>
                <a:off x="2967413" y="5233885"/>
                <a:ext cx="755229" cy="484632"/>
              </a:xfrm>
              <a:prstGeom prst="leftRightArrow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311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E</a:t>
            </a:r>
            <a:r>
              <a:rPr lang="fi-FI" b="1" dirty="0" smtClean="0"/>
              <a:t>simerkki TES-tulkinnan ja muun tulkinnan rajanvedosta</a:t>
            </a:r>
            <a:endParaRPr lang="fi-FI" b="1" dirty="0"/>
          </a:p>
        </p:txBody>
      </p:sp>
      <p:grpSp>
        <p:nvGrpSpPr>
          <p:cNvPr id="3" name="Ryhmä 2"/>
          <p:cNvGrpSpPr/>
          <p:nvPr/>
        </p:nvGrpSpPr>
        <p:grpSpPr>
          <a:xfrm>
            <a:off x="4066999" y="3498025"/>
            <a:ext cx="3947374" cy="1164591"/>
            <a:chOff x="4066999" y="3498025"/>
            <a:chExt cx="3947374" cy="1164591"/>
          </a:xfrm>
        </p:grpSpPr>
        <p:sp>
          <p:nvSpPr>
            <p:cNvPr id="5" name="Ellipsi 4"/>
            <p:cNvSpPr/>
            <p:nvPr/>
          </p:nvSpPr>
          <p:spPr>
            <a:xfrm>
              <a:off x="4066999" y="3498025"/>
              <a:ext cx="3947374" cy="11645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4" name="Tekstiruutu 3"/>
            <p:cNvSpPr txBox="1"/>
            <p:nvPr/>
          </p:nvSpPr>
          <p:spPr>
            <a:xfrm>
              <a:off x="4300015" y="3853410"/>
              <a:ext cx="3554448" cy="461665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i-FI" sz="2400" b="1" dirty="0" smtClean="0"/>
                <a:t>Itsenäinen lääkkeiden jako</a:t>
              </a:r>
              <a:endParaRPr lang="fi-FI" sz="2400" b="1" dirty="0"/>
            </a:p>
          </p:txBody>
        </p:sp>
      </p:grpSp>
      <p:sp>
        <p:nvSpPr>
          <p:cNvPr id="7" name="Tekstiruutu 6"/>
          <p:cNvSpPr txBox="1"/>
          <p:nvPr/>
        </p:nvSpPr>
        <p:spPr>
          <a:xfrm>
            <a:off x="1035753" y="1781491"/>
            <a:ext cx="1668983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endParaRPr lang="fi-FI" sz="2400" dirty="0" smtClean="0"/>
          </a:p>
          <a:p>
            <a:r>
              <a:rPr lang="fi-FI" sz="2400" b="1" dirty="0" smtClean="0"/>
              <a:t>TES</a:t>
            </a:r>
            <a:r>
              <a:rPr lang="fi-FI" sz="2400" dirty="0" smtClean="0"/>
              <a:t>-tulkinta</a:t>
            </a:r>
          </a:p>
          <a:p>
            <a:endParaRPr lang="fi-FI" sz="2400" dirty="0" smtClean="0"/>
          </a:p>
        </p:txBody>
      </p:sp>
      <p:sp>
        <p:nvSpPr>
          <p:cNvPr id="8" name="Tekstiruutu 7"/>
          <p:cNvSpPr txBox="1"/>
          <p:nvPr/>
        </p:nvSpPr>
        <p:spPr>
          <a:xfrm>
            <a:off x="162661" y="3745579"/>
            <a:ext cx="3624197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sz="2400" dirty="0" smtClean="0"/>
              <a:t>Miten </a:t>
            </a:r>
            <a:r>
              <a:rPr lang="fi-FI" sz="2400" i="1" dirty="0" smtClean="0"/>
              <a:t>yleisesti</a:t>
            </a:r>
            <a:r>
              <a:rPr lang="fi-FI" sz="2400" dirty="0" smtClean="0"/>
              <a:t> määritellään</a:t>
            </a:r>
            <a:endParaRPr lang="fi-FI" sz="2400" dirty="0"/>
          </a:p>
        </p:txBody>
      </p:sp>
      <p:sp>
        <p:nvSpPr>
          <p:cNvPr id="9" name="Tekstiruutu 8"/>
          <p:cNvSpPr txBox="1"/>
          <p:nvPr/>
        </p:nvSpPr>
        <p:spPr>
          <a:xfrm>
            <a:off x="838200" y="4937315"/>
            <a:ext cx="179836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Täyttyvätkö kriteerit </a:t>
            </a:r>
            <a:r>
              <a:rPr lang="fi-FI" sz="2400" i="1" dirty="0" smtClean="0"/>
              <a:t>yksittäisessä</a:t>
            </a:r>
            <a:r>
              <a:rPr lang="fi-FI" sz="2400" dirty="0" smtClean="0"/>
              <a:t> tapauksessa </a:t>
            </a:r>
            <a:endParaRPr lang="fi-FI" sz="2400" dirty="0"/>
          </a:p>
        </p:txBody>
      </p:sp>
      <p:grpSp>
        <p:nvGrpSpPr>
          <p:cNvPr id="13" name="Ryhmä 12"/>
          <p:cNvGrpSpPr/>
          <p:nvPr/>
        </p:nvGrpSpPr>
        <p:grpSpPr>
          <a:xfrm>
            <a:off x="1662145" y="3194789"/>
            <a:ext cx="312616" cy="113322"/>
            <a:chOff x="1484922" y="3389870"/>
            <a:chExt cx="312616" cy="113322"/>
          </a:xfrm>
        </p:grpSpPr>
        <p:cxnSp>
          <p:nvCxnSpPr>
            <p:cNvPr id="11" name="Suora yhdysviiva 10"/>
            <p:cNvCxnSpPr/>
            <p:nvPr/>
          </p:nvCxnSpPr>
          <p:spPr>
            <a:xfrm>
              <a:off x="1484923" y="3389870"/>
              <a:ext cx="31261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uora yhdysviiva 11"/>
            <p:cNvCxnSpPr/>
            <p:nvPr/>
          </p:nvCxnSpPr>
          <p:spPr>
            <a:xfrm>
              <a:off x="1484922" y="3503192"/>
              <a:ext cx="31261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Ryhmä 22"/>
          <p:cNvGrpSpPr/>
          <p:nvPr/>
        </p:nvGrpSpPr>
        <p:grpSpPr>
          <a:xfrm>
            <a:off x="1529284" y="4396625"/>
            <a:ext cx="416199" cy="361408"/>
            <a:chOff x="1610354" y="4217350"/>
            <a:chExt cx="416199" cy="361408"/>
          </a:xfrm>
        </p:grpSpPr>
        <p:cxnSp>
          <p:nvCxnSpPr>
            <p:cNvPr id="15" name="Suora yhdysviiva 14"/>
            <p:cNvCxnSpPr/>
            <p:nvPr/>
          </p:nvCxnSpPr>
          <p:spPr>
            <a:xfrm>
              <a:off x="1610354" y="4394044"/>
              <a:ext cx="416199" cy="401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uora yhdysviiva 15"/>
            <p:cNvCxnSpPr/>
            <p:nvPr/>
          </p:nvCxnSpPr>
          <p:spPr>
            <a:xfrm flipV="1">
              <a:off x="1818454" y="4217350"/>
              <a:ext cx="3490" cy="361408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kstiruutu 24"/>
          <p:cNvSpPr txBox="1"/>
          <p:nvPr/>
        </p:nvSpPr>
        <p:spPr>
          <a:xfrm>
            <a:off x="9120554" y="1844430"/>
            <a:ext cx="1790618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endParaRPr lang="fi-FI" sz="2400" dirty="0" smtClean="0"/>
          </a:p>
          <a:p>
            <a:r>
              <a:rPr lang="fi-FI" sz="2400" b="1" dirty="0" smtClean="0"/>
              <a:t>Muu</a:t>
            </a:r>
            <a:r>
              <a:rPr lang="fi-FI" sz="2400" dirty="0" smtClean="0"/>
              <a:t> tulkinta</a:t>
            </a:r>
          </a:p>
          <a:p>
            <a:endParaRPr lang="fi-FI" sz="2400" dirty="0" smtClean="0"/>
          </a:p>
        </p:txBody>
      </p:sp>
      <p:sp>
        <p:nvSpPr>
          <p:cNvPr id="28" name="Tekstiruutu 27"/>
          <p:cNvSpPr txBox="1"/>
          <p:nvPr/>
        </p:nvSpPr>
        <p:spPr>
          <a:xfrm>
            <a:off x="8814300" y="4172111"/>
            <a:ext cx="2804729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Kykeneekö asiakas selviämään </a:t>
            </a:r>
            <a:r>
              <a:rPr lang="fi-FI" sz="2400" dirty="0" err="1" smtClean="0"/>
              <a:t>TES:ssa</a:t>
            </a:r>
            <a:r>
              <a:rPr lang="fi-FI" sz="2400" dirty="0" smtClean="0"/>
              <a:t> tarkoitetusti lääkkeiden jaon valvonnasta</a:t>
            </a:r>
            <a:endParaRPr lang="fi-FI" sz="2400" dirty="0"/>
          </a:p>
        </p:txBody>
      </p:sp>
      <p:grpSp>
        <p:nvGrpSpPr>
          <p:cNvPr id="29" name="Ryhmä 28"/>
          <p:cNvGrpSpPr/>
          <p:nvPr/>
        </p:nvGrpSpPr>
        <p:grpSpPr>
          <a:xfrm>
            <a:off x="9855748" y="3718845"/>
            <a:ext cx="312616" cy="113322"/>
            <a:chOff x="1484922" y="3389870"/>
            <a:chExt cx="312616" cy="113322"/>
          </a:xfrm>
        </p:grpSpPr>
        <p:cxnSp>
          <p:nvCxnSpPr>
            <p:cNvPr id="30" name="Suora yhdysviiva 29"/>
            <p:cNvCxnSpPr/>
            <p:nvPr/>
          </p:nvCxnSpPr>
          <p:spPr>
            <a:xfrm>
              <a:off x="1484923" y="3389870"/>
              <a:ext cx="31261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uora yhdysviiva 30"/>
            <p:cNvCxnSpPr/>
            <p:nvPr/>
          </p:nvCxnSpPr>
          <p:spPr>
            <a:xfrm>
              <a:off x="1484922" y="3503192"/>
              <a:ext cx="312615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Nuoli oikealle 31"/>
          <p:cNvSpPr/>
          <p:nvPr/>
        </p:nvSpPr>
        <p:spPr>
          <a:xfrm rot="19618650">
            <a:off x="7491041" y="2590871"/>
            <a:ext cx="1563076" cy="523526"/>
          </a:xfrm>
          <a:prstGeom prst="rightArrow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Nuoli oikealle 32"/>
          <p:cNvSpPr/>
          <p:nvPr/>
        </p:nvSpPr>
        <p:spPr>
          <a:xfrm rot="12594546">
            <a:off x="2776375" y="2736488"/>
            <a:ext cx="1563076" cy="523526"/>
          </a:xfrm>
          <a:prstGeom prst="rightArrow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2561229" y="6352382"/>
            <a:ext cx="6958914" cy="365125"/>
          </a:xfrm>
        </p:spPr>
        <p:txBody>
          <a:bodyPr/>
          <a:lstStyle/>
          <a:p>
            <a:r>
              <a:rPr lang="fi-FI" dirty="0" smtClean="0"/>
              <a:t>Heta - Henkilökohtaisten Avustajien Työnantajien Liitto ry ja Julkisten ja hyvinvointialojen liitto ry 30.8.2018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158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5154" y="255619"/>
            <a:ext cx="10515600" cy="1325563"/>
          </a:xfrm>
        </p:spPr>
        <p:txBody>
          <a:bodyPr/>
          <a:lstStyle/>
          <a:p>
            <a:pPr algn="ctr"/>
            <a:r>
              <a:rPr lang="fi-FI" b="1" dirty="0" smtClean="0"/>
              <a:t>Jos kunta ja asiakas ovat erimielisiä palkkaryhmästä</a:t>
            </a:r>
            <a:endParaRPr lang="fi-FI" b="1" dirty="0"/>
          </a:p>
        </p:txBody>
      </p:sp>
      <p:grpSp>
        <p:nvGrpSpPr>
          <p:cNvPr id="46" name="Ryhmä 45"/>
          <p:cNvGrpSpPr/>
          <p:nvPr/>
        </p:nvGrpSpPr>
        <p:grpSpPr>
          <a:xfrm>
            <a:off x="408617" y="1581182"/>
            <a:ext cx="11042578" cy="4903901"/>
            <a:chOff x="400801" y="1620349"/>
            <a:chExt cx="11042578" cy="4903901"/>
          </a:xfrm>
        </p:grpSpPr>
        <p:sp>
          <p:nvSpPr>
            <p:cNvPr id="29" name="Yhtä suuri kuin 28"/>
            <p:cNvSpPr/>
            <p:nvPr/>
          </p:nvSpPr>
          <p:spPr>
            <a:xfrm>
              <a:off x="3340643" y="1625344"/>
              <a:ext cx="914400" cy="914400"/>
            </a:xfrm>
            <a:prstGeom prst="mathEqual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chemeClr val="tx1"/>
                </a:solidFill>
              </a:endParaRPr>
            </a:p>
          </p:txBody>
        </p:sp>
        <p:sp>
          <p:nvSpPr>
            <p:cNvPr id="30" name="Yhtä suuri kuin 29"/>
            <p:cNvSpPr/>
            <p:nvPr/>
          </p:nvSpPr>
          <p:spPr>
            <a:xfrm>
              <a:off x="7499631" y="1620349"/>
              <a:ext cx="914400" cy="914400"/>
            </a:xfrm>
            <a:prstGeom prst="mathEqual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schemeClr val="tx1"/>
                </a:solidFill>
              </a:endParaRPr>
            </a:p>
          </p:txBody>
        </p:sp>
        <p:grpSp>
          <p:nvGrpSpPr>
            <p:cNvPr id="45" name="Ryhmä 44"/>
            <p:cNvGrpSpPr/>
            <p:nvPr/>
          </p:nvGrpSpPr>
          <p:grpSpPr>
            <a:xfrm>
              <a:off x="400801" y="1728480"/>
              <a:ext cx="11042578" cy="4795770"/>
              <a:chOff x="400801" y="1728480"/>
              <a:chExt cx="11042578" cy="4795770"/>
            </a:xfrm>
          </p:grpSpPr>
          <p:grpSp>
            <p:nvGrpSpPr>
              <p:cNvPr id="43" name="Ryhmä 42"/>
              <p:cNvGrpSpPr/>
              <p:nvPr/>
            </p:nvGrpSpPr>
            <p:grpSpPr>
              <a:xfrm>
                <a:off x="4861337" y="1728480"/>
                <a:ext cx="2032000" cy="1016000"/>
                <a:chOff x="4932957" y="2571823"/>
                <a:chExt cx="2032000" cy="1016000"/>
              </a:xfrm>
            </p:grpSpPr>
            <p:sp>
              <p:nvSpPr>
                <p:cNvPr id="6" name="Ellipsi 5"/>
                <p:cNvSpPr/>
                <p:nvPr/>
              </p:nvSpPr>
              <p:spPr>
                <a:xfrm>
                  <a:off x="4932957" y="2571823"/>
                  <a:ext cx="2032000" cy="1016000"/>
                </a:xfrm>
                <a:prstGeom prst="ellipse">
                  <a:avLst/>
                </a:prstGeom>
                <a:solidFill>
                  <a:schemeClr val="bg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5" name="Tekstiruutu 4"/>
                <p:cNvSpPr txBox="1"/>
                <p:nvPr/>
              </p:nvSpPr>
              <p:spPr>
                <a:xfrm>
                  <a:off x="5127289" y="2835509"/>
                  <a:ext cx="164333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i-FI" sz="2400" dirty="0" smtClean="0"/>
                    <a:t>TES tulkinta</a:t>
                  </a:r>
                  <a:endParaRPr lang="fi-FI" sz="2400" dirty="0"/>
                </a:p>
              </p:txBody>
            </p:sp>
          </p:grpSp>
          <p:sp>
            <p:nvSpPr>
              <p:cNvPr id="9" name="Tekstiruutu 8"/>
              <p:cNvSpPr txBox="1"/>
              <p:nvPr/>
            </p:nvSpPr>
            <p:spPr>
              <a:xfrm>
                <a:off x="1385278" y="1875606"/>
                <a:ext cx="832600" cy="461665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Selv</a:t>
                </a:r>
                <a:r>
                  <a:rPr lang="fi-FI" sz="2400" dirty="0"/>
                  <a:t>ä</a:t>
                </a:r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8671769" y="1799273"/>
                <a:ext cx="1271823" cy="461665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2400" dirty="0" smtClean="0"/>
                  <a:t>Epäselvä</a:t>
                </a:r>
                <a:endParaRPr lang="fi-FI" sz="2400" dirty="0"/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400801" y="3203710"/>
                <a:ext cx="3634154" cy="193899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2400" dirty="0" smtClean="0"/>
                  <a:t>Jos työtehtävä ei kuulu palkkaryhmään B, ei kunnalla ole lähtökohtaisesti korvausvelvollisuutta</a:t>
                </a:r>
                <a:endParaRPr lang="fi-FI" sz="2400" dirty="0"/>
              </a:p>
            </p:txBody>
          </p:sp>
          <p:sp>
            <p:nvSpPr>
              <p:cNvPr id="13" name="Tekstiruutu 12"/>
              <p:cNvSpPr txBox="1"/>
              <p:nvPr/>
            </p:nvSpPr>
            <p:spPr>
              <a:xfrm>
                <a:off x="3118340" y="5272479"/>
                <a:ext cx="3626339" cy="120032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2400" dirty="0" smtClean="0"/>
                  <a:t>Tällöin ei kyse </a:t>
                </a:r>
                <a:r>
                  <a:rPr lang="fi-FI" sz="2400" dirty="0" err="1" smtClean="0"/>
                  <a:t>VPL:ssa</a:t>
                </a:r>
                <a:r>
                  <a:rPr lang="fi-FI" sz="2400" dirty="0" smtClean="0"/>
                  <a:t> tarkoitetusta lakisääteisestä kustannuksesta</a:t>
                </a:r>
                <a:endParaRPr lang="fi-FI" sz="2400" dirty="0"/>
              </a:p>
            </p:txBody>
          </p:sp>
          <p:sp>
            <p:nvSpPr>
              <p:cNvPr id="24" name="Alanuoli 23"/>
              <p:cNvSpPr/>
              <p:nvPr/>
            </p:nvSpPr>
            <p:spPr>
              <a:xfrm>
                <a:off x="1559262" y="2439369"/>
                <a:ext cx="484632" cy="701241"/>
              </a:xfrm>
              <a:prstGeom prst="downArrow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5" name="Alanuoli 24"/>
              <p:cNvSpPr/>
              <p:nvPr/>
            </p:nvSpPr>
            <p:spPr>
              <a:xfrm>
                <a:off x="9065364" y="2393859"/>
                <a:ext cx="484632" cy="701241"/>
              </a:xfrm>
              <a:prstGeom prst="downArrow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8" name="Ylös kääntyvä nuoli 27"/>
              <p:cNvSpPr/>
              <p:nvPr/>
            </p:nvSpPr>
            <p:spPr>
              <a:xfrm rot="5400000">
                <a:off x="1525069" y="5255228"/>
                <a:ext cx="1303215" cy="1234830"/>
              </a:xfrm>
              <a:prstGeom prst="bentUpArrow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1" name="Tekstiruutu 30"/>
              <p:cNvSpPr txBox="1"/>
              <p:nvPr/>
            </p:nvSpPr>
            <p:spPr>
              <a:xfrm>
                <a:off x="7990556" y="3203710"/>
                <a:ext cx="2950359" cy="83099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Viranhaltijalla</a:t>
                </a:r>
              </a:p>
              <a:p>
                <a:r>
                  <a:rPr lang="fi-FI" sz="2400" dirty="0"/>
                  <a:t>s</a:t>
                </a:r>
                <a:r>
                  <a:rPr lang="fi-FI" sz="2400" dirty="0" smtClean="0"/>
                  <a:t>elvittämisvelvollisuus</a:t>
                </a:r>
                <a:endParaRPr lang="fi-FI" sz="2400" dirty="0"/>
              </a:p>
            </p:txBody>
          </p:sp>
          <p:sp>
            <p:nvSpPr>
              <p:cNvPr id="34" name="Tekstiruutu 33"/>
              <p:cNvSpPr txBox="1"/>
              <p:nvPr/>
            </p:nvSpPr>
            <p:spPr>
              <a:xfrm>
                <a:off x="4439139" y="3749265"/>
                <a:ext cx="2633785" cy="120032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2400" dirty="0" smtClean="0"/>
                  <a:t>Jos taas kuuluu, on kunnalla em. korvausvelvollisuus</a:t>
                </a:r>
                <a:endParaRPr lang="fi-FI" sz="2400" dirty="0"/>
              </a:p>
            </p:txBody>
          </p:sp>
          <p:cxnSp>
            <p:nvCxnSpPr>
              <p:cNvPr id="36" name="Kaareva yhdysviiva 35"/>
              <p:cNvCxnSpPr/>
              <p:nvPr/>
            </p:nvCxnSpPr>
            <p:spPr>
              <a:xfrm>
                <a:off x="3577755" y="3932545"/>
                <a:ext cx="914400" cy="914400"/>
              </a:xfrm>
              <a:prstGeom prst="curvedConnector3">
                <a:avLst/>
              </a:prstGeom>
              <a:ln w="3810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kstiruutu 36"/>
              <p:cNvSpPr txBox="1"/>
              <p:nvPr/>
            </p:nvSpPr>
            <p:spPr>
              <a:xfrm>
                <a:off x="7426272" y="4463067"/>
                <a:ext cx="4017107" cy="193899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2400" dirty="0" smtClean="0"/>
                  <a:t>Työnantajan kannattaa varmistua palkkaryhmästä </a:t>
                </a:r>
                <a:r>
                  <a:rPr lang="fi-FI" sz="2400" i="1" dirty="0" smtClean="0"/>
                  <a:t>ennen </a:t>
                </a:r>
                <a:r>
                  <a:rPr lang="fi-FI" sz="2400" dirty="0" smtClean="0"/>
                  <a:t>työsopimuksen tekemistä tai palkkaryhmän ilmoittamista työntekijälle</a:t>
                </a:r>
                <a:endParaRPr lang="fi-FI" sz="2400" dirty="0"/>
              </a:p>
            </p:txBody>
          </p:sp>
          <p:sp>
            <p:nvSpPr>
              <p:cNvPr id="38" name="Nuoli vasemmalle ja oikealle 37"/>
              <p:cNvSpPr/>
              <p:nvPr/>
            </p:nvSpPr>
            <p:spPr>
              <a:xfrm>
                <a:off x="6660157" y="5917427"/>
                <a:ext cx="622091" cy="484632"/>
              </a:xfrm>
              <a:prstGeom prst="leftRightArrow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</p:grpSp>
      </p:grpSp>
      <p:sp>
        <p:nvSpPr>
          <p:cNvPr id="44" name="Tekstiruutu 43"/>
          <p:cNvSpPr txBox="1"/>
          <p:nvPr/>
        </p:nvSpPr>
        <p:spPr>
          <a:xfrm>
            <a:off x="10005412" y="121028"/>
            <a:ext cx="2061542" cy="156966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Oikeus saada muutoksen-hakukelpoinen hallintopäätös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03360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/>
              <a:t>Valtakunnallisuus palkkaryhmässä B</a:t>
            </a:r>
            <a:endParaRPr lang="fi-FI" b="1" dirty="0"/>
          </a:p>
        </p:txBody>
      </p:sp>
      <p:grpSp>
        <p:nvGrpSpPr>
          <p:cNvPr id="12" name="Ryhmä 11"/>
          <p:cNvGrpSpPr/>
          <p:nvPr/>
        </p:nvGrpSpPr>
        <p:grpSpPr>
          <a:xfrm>
            <a:off x="4017109" y="2751015"/>
            <a:ext cx="3860800" cy="1187938"/>
            <a:chOff x="3384062" y="3868615"/>
            <a:chExt cx="3860800" cy="1187938"/>
          </a:xfrm>
        </p:grpSpPr>
        <p:sp>
          <p:nvSpPr>
            <p:cNvPr id="11" name="Ellipsi 10"/>
            <p:cNvSpPr/>
            <p:nvPr/>
          </p:nvSpPr>
          <p:spPr>
            <a:xfrm>
              <a:off x="3384062" y="3868615"/>
              <a:ext cx="3860800" cy="1187938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10" name="Tekstiruutu 9"/>
            <p:cNvSpPr txBox="1"/>
            <p:nvPr/>
          </p:nvSpPr>
          <p:spPr>
            <a:xfrm>
              <a:off x="3561001" y="4231751"/>
              <a:ext cx="3594510" cy="461665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i-FI" sz="2400" b="1" dirty="0" smtClean="0"/>
                <a:t>Valtakunnallisuus 1.2.2018</a:t>
              </a:r>
              <a:endParaRPr lang="fi-FI" sz="2400" b="1" dirty="0"/>
            </a:p>
          </p:txBody>
        </p:sp>
      </p:grpSp>
      <p:sp>
        <p:nvSpPr>
          <p:cNvPr id="13" name="Tekstiruutu 12"/>
          <p:cNvSpPr txBox="1"/>
          <p:nvPr/>
        </p:nvSpPr>
        <p:spPr>
          <a:xfrm>
            <a:off x="539262" y="2113393"/>
            <a:ext cx="2586892" cy="156966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Velvoite siirtyä palkkaryhmittelyyn viimeistään 1.6.2018</a:t>
            </a:r>
            <a:endParaRPr lang="fi-FI" sz="2400" dirty="0"/>
          </a:p>
        </p:txBody>
      </p:sp>
      <p:cxnSp>
        <p:nvCxnSpPr>
          <p:cNvPr id="17" name="Suora yhdysviiva 16"/>
          <p:cNvCxnSpPr/>
          <p:nvPr/>
        </p:nvCxnSpPr>
        <p:spPr>
          <a:xfrm>
            <a:off x="3204308" y="2594708"/>
            <a:ext cx="901271" cy="5194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iruutu 18"/>
          <p:cNvSpPr txBox="1"/>
          <p:nvPr/>
        </p:nvSpPr>
        <p:spPr>
          <a:xfrm>
            <a:off x="8641861" y="1591589"/>
            <a:ext cx="2977662" cy="230832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Työntekijän tuntipalkan oltava vähintään työehtosopimuksen vähimmäistason mukainen</a:t>
            </a:r>
            <a:endParaRPr lang="fi-FI" sz="2400" dirty="0"/>
          </a:p>
        </p:txBody>
      </p:sp>
      <p:cxnSp>
        <p:nvCxnSpPr>
          <p:cNvPr id="21" name="Suora yhdysviiva 20"/>
          <p:cNvCxnSpPr/>
          <p:nvPr/>
        </p:nvCxnSpPr>
        <p:spPr>
          <a:xfrm flipV="1">
            <a:off x="7672525" y="2274052"/>
            <a:ext cx="736829" cy="7087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Ryhmä 33"/>
          <p:cNvGrpSpPr/>
          <p:nvPr/>
        </p:nvGrpSpPr>
        <p:grpSpPr>
          <a:xfrm>
            <a:off x="8655853" y="4136104"/>
            <a:ext cx="2977662" cy="2308324"/>
            <a:chOff x="8471877" y="4330841"/>
            <a:chExt cx="2977662" cy="2308324"/>
          </a:xfrm>
        </p:grpSpPr>
        <p:sp>
          <p:nvSpPr>
            <p:cNvPr id="9" name="Tekstiruutu 8"/>
            <p:cNvSpPr txBox="1"/>
            <p:nvPr/>
          </p:nvSpPr>
          <p:spPr>
            <a:xfrm>
              <a:off x="9636369" y="5272145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fi-FI" dirty="0"/>
            </a:p>
          </p:txBody>
        </p:sp>
        <p:sp>
          <p:nvSpPr>
            <p:cNvPr id="24" name="Tekstiruutu 23"/>
            <p:cNvSpPr txBox="1"/>
            <p:nvPr/>
          </p:nvSpPr>
          <p:spPr>
            <a:xfrm>
              <a:off x="8471877" y="4330841"/>
              <a:ext cx="1327608" cy="23083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i-FI" sz="2400" b="1" dirty="0" smtClean="0"/>
                <a:t>PK-seutu</a:t>
              </a:r>
            </a:p>
            <a:p>
              <a:r>
                <a:rPr lang="fi-FI" sz="2400" dirty="0" smtClean="0"/>
                <a:t>1.2.2018</a:t>
              </a:r>
            </a:p>
            <a:p>
              <a:r>
                <a:rPr lang="fi-FI" sz="2400" dirty="0" smtClean="0"/>
                <a:t>11,85 e</a:t>
              </a:r>
            </a:p>
            <a:p>
              <a:endParaRPr lang="fi-FI" sz="2400" dirty="0" smtClean="0"/>
            </a:p>
            <a:p>
              <a:r>
                <a:rPr lang="fi-FI" sz="2400" dirty="0" smtClean="0"/>
                <a:t>1.3.2019</a:t>
              </a:r>
            </a:p>
            <a:p>
              <a:r>
                <a:rPr lang="fi-FI" sz="2400" dirty="0" smtClean="0"/>
                <a:t>12,05 e</a:t>
              </a:r>
            </a:p>
          </p:txBody>
        </p:sp>
        <p:sp>
          <p:nvSpPr>
            <p:cNvPr id="26" name="Tekstiruutu 25"/>
            <p:cNvSpPr txBox="1"/>
            <p:nvPr/>
          </p:nvSpPr>
          <p:spPr>
            <a:xfrm>
              <a:off x="9794919" y="4330841"/>
              <a:ext cx="1654620" cy="23083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i-FI" sz="2400" b="1" dirty="0" smtClean="0"/>
                <a:t>Muu Suomi</a:t>
              </a:r>
            </a:p>
            <a:p>
              <a:r>
                <a:rPr lang="fi-FI" sz="2400" dirty="0" smtClean="0"/>
                <a:t>1.2.2018</a:t>
              </a:r>
            </a:p>
            <a:p>
              <a:r>
                <a:rPr lang="fi-FI" sz="2400" dirty="0" smtClean="0"/>
                <a:t>11,70 e</a:t>
              </a:r>
            </a:p>
            <a:p>
              <a:endParaRPr lang="fi-FI" sz="2400" dirty="0"/>
            </a:p>
            <a:p>
              <a:r>
                <a:rPr lang="fi-FI" sz="2400" dirty="0" smtClean="0"/>
                <a:t>1.3.2019</a:t>
              </a:r>
            </a:p>
            <a:p>
              <a:r>
                <a:rPr lang="fi-FI" sz="2400" dirty="0" smtClean="0"/>
                <a:t>11,90 e</a:t>
              </a:r>
              <a:endParaRPr lang="fi-FI" sz="2400" dirty="0"/>
            </a:p>
          </p:txBody>
        </p:sp>
      </p:grpSp>
      <p:sp>
        <p:nvSpPr>
          <p:cNvPr id="27" name="Tekstiruutu 26"/>
          <p:cNvSpPr txBox="1"/>
          <p:nvPr/>
        </p:nvSpPr>
        <p:spPr>
          <a:xfrm>
            <a:off x="308863" y="4236154"/>
            <a:ext cx="5615200" cy="12003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Työntekijän henkilökohtaisen tuntipalkankorotus 1.6.2018 (8 senttiä)  ja 1.3.2019 (7 senttiä)</a:t>
            </a:r>
          </a:p>
        </p:txBody>
      </p:sp>
      <p:sp>
        <p:nvSpPr>
          <p:cNvPr id="29" name="Tekstiruutu 28"/>
          <p:cNvSpPr txBox="1"/>
          <p:nvPr/>
        </p:nvSpPr>
        <p:spPr>
          <a:xfrm>
            <a:off x="3659475" y="5761923"/>
            <a:ext cx="3862362" cy="830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i-FI" sz="2400" dirty="0" smtClean="0"/>
              <a:t>Vain siltä osin, kuin korotus muutoin jää alle 8 / 7 sentin</a:t>
            </a:r>
          </a:p>
        </p:txBody>
      </p:sp>
      <p:sp>
        <p:nvSpPr>
          <p:cNvPr id="31" name="Kaareutuva nuoli 30"/>
          <p:cNvSpPr/>
          <p:nvPr/>
        </p:nvSpPr>
        <p:spPr>
          <a:xfrm rot="5400000">
            <a:off x="6041292" y="4742811"/>
            <a:ext cx="845079" cy="898536"/>
          </a:xfrm>
          <a:prstGeom prst="bentArrow">
            <a:avLst/>
          </a:prstGeom>
          <a:solidFill>
            <a:schemeClr val="tx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cxnSp>
        <p:nvCxnSpPr>
          <p:cNvPr id="33" name="Suora yhdysviiva 32"/>
          <p:cNvCxnSpPr/>
          <p:nvPr/>
        </p:nvCxnSpPr>
        <p:spPr>
          <a:xfrm flipV="1">
            <a:off x="6014563" y="3501292"/>
            <a:ext cx="2394791" cy="108633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566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9411" y="224448"/>
            <a:ext cx="10515600" cy="1325563"/>
          </a:xfrm>
        </p:spPr>
        <p:txBody>
          <a:bodyPr/>
          <a:lstStyle/>
          <a:p>
            <a:pPr algn="ctr"/>
            <a:r>
              <a:rPr lang="fi-FI" b="1" dirty="0" smtClean="0"/>
              <a:t>Kokemuslisä (1)</a:t>
            </a:r>
            <a:endParaRPr lang="fi-FI" b="1" dirty="0"/>
          </a:p>
        </p:txBody>
      </p:sp>
      <p:grpSp>
        <p:nvGrpSpPr>
          <p:cNvPr id="27" name="Ryhmä 26"/>
          <p:cNvGrpSpPr/>
          <p:nvPr/>
        </p:nvGrpSpPr>
        <p:grpSpPr>
          <a:xfrm>
            <a:off x="1454203" y="1378614"/>
            <a:ext cx="8726016" cy="4995598"/>
            <a:chOff x="490482" y="1300460"/>
            <a:chExt cx="8726016" cy="4995598"/>
          </a:xfrm>
        </p:grpSpPr>
        <p:sp>
          <p:nvSpPr>
            <p:cNvPr id="5" name="Tekstiruutu 4"/>
            <p:cNvSpPr txBox="1"/>
            <p:nvPr/>
          </p:nvSpPr>
          <p:spPr>
            <a:xfrm>
              <a:off x="1141046" y="1300461"/>
              <a:ext cx="215591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2400" b="1" dirty="0" smtClean="0"/>
                <a:t>Muu Suomi</a:t>
              </a:r>
            </a:p>
            <a:p>
              <a:endParaRPr lang="fi-FI" sz="2400" b="1" dirty="0" smtClean="0"/>
            </a:p>
            <a:p>
              <a:r>
                <a:rPr lang="fi-FI" sz="2400" dirty="0" smtClean="0"/>
                <a:t>1.2.2018 alkaen</a:t>
              </a:r>
              <a:endParaRPr lang="fi-FI" sz="2400" dirty="0"/>
            </a:p>
          </p:txBody>
        </p:sp>
        <p:grpSp>
          <p:nvGrpSpPr>
            <p:cNvPr id="10" name="Ryhmä 9"/>
            <p:cNvGrpSpPr/>
            <p:nvPr/>
          </p:nvGrpSpPr>
          <p:grpSpPr>
            <a:xfrm>
              <a:off x="559411" y="2646917"/>
              <a:ext cx="3319179" cy="1200331"/>
              <a:chOff x="1328615" y="2977660"/>
              <a:chExt cx="3319179" cy="1200331"/>
            </a:xfrm>
          </p:grpSpPr>
          <p:sp>
            <p:nvSpPr>
              <p:cNvPr id="6" name="Tekstiruutu 5"/>
              <p:cNvSpPr txBox="1"/>
              <p:nvPr/>
            </p:nvSpPr>
            <p:spPr>
              <a:xfrm>
                <a:off x="1328615" y="2977662"/>
                <a:ext cx="1106393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12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11,82 e</a:t>
                </a:r>
                <a:endParaRPr lang="fi-FI" sz="2400" dirty="0"/>
              </a:p>
            </p:txBody>
          </p:sp>
          <p:sp>
            <p:nvSpPr>
              <p:cNvPr id="8" name="Tekstiruutu 7"/>
              <p:cNvSpPr txBox="1"/>
              <p:nvPr/>
            </p:nvSpPr>
            <p:spPr>
              <a:xfrm>
                <a:off x="2435008" y="2977661"/>
                <a:ext cx="1106393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36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11,94 e</a:t>
                </a:r>
                <a:endParaRPr lang="fi-FI" sz="2400" dirty="0"/>
              </a:p>
            </p:txBody>
          </p:sp>
          <p:sp>
            <p:nvSpPr>
              <p:cNvPr id="9" name="Tekstiruutu 8"/>
              <p:cNvSpPr txBox="1"/>
              <p:nvPr/>
            </p:nvSpPr>
            <p:spPr>
              <a:xfrm>
                <a:off x="3541401" y="2977660"/>
                <a:ext cx="1106393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60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12,06 e</a:t>
                </a:r>
                <a:endParaRPr lang="fi-FI" sz="2400" dirty="0"/>
              </a:p>
            </p:txBody>
          </p:sp>
        </p:grpSp>
        <p:sp>
          <p:nvSpPr>
            <p:cNvPr id="11" name="Tekstiruutu 10"/>
            <p:cNvSpPr txBox="1"/>
            <p:nvPr/>
          </p:nvSpPr>
          <p:spPr>
            <a:xfrm>
              <a:off x="1141046" y="4341810"/>
              <a:ext cx="21559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2400" dirty="0" smtClean="0"/>
                <a:t>1.3.2019 alkaen</a:t>
              </a:r>
              <a:endParaRPr lang="fi-FI" sz="2400" dirty="0"/>
            </a:p>
          </p:txBody>
        </p:sp>
        <p:grpSp>
          <p:nvGrpSpPr>
            <p:cNvPr id="15" name="Ryhmä 14"/>
            <p:cNvGrpSpPr/>
            <p:nvPr/>
          </p:nvGrpSpPr>
          <p:grpSpPr>
            <a:xfrm>
              <a:off x="490482" y="5095729"/>
              <a:ext cx="3388108" cy="1200329"/>
              <a:chOff x="587849" y="5002403"/>
              <a:chExt cx="3388108" cy="1200329"/>
            </a:xfrm>
          </p:grpSpPr>
          <p:sp>
            <p:nvSpPr>
              <p:cNvPr id="12" name="Tekstiruutu 11"/>
              <p:cNvSpPr txBox="1"/>
              <p:nvPr/>
            </p:nvSpPr>
            <p:spPr>
              <a:xfrm>
                <a:off x="587849" y="5002403"/>
                <a:ext cx="1106393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12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12,02 e</a:t>
                </a:r>
                <a:endParaRPr lang="fi-FI" sz="2400" dirty="0"/>
              </a:p>
            </p:txBody>
          </p:sp>
          <p:sp>
            <p:nvSpPr>
              <p:cNvPr id="13" name="Tekstiruutu 12"/>
              <p:cNvSpPr txBox="1"/>
              <p:nvPr/>
            </p:nvSpPr>
            <p:spPr>
              <a:xfrm>
                <a:off x="1694242" y="5002403"/>
                <a:ext cx="1175322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36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12, 14 e</a:t>
                </a:r>
                <a:endParaRPr lang="fi-FI" sz="2400" dirty="0"/>
              </a:p>
            </p:txBody>
          </p:sp>
          <p:sp>
            <p:nvSpPr>
              <p:cNvPr id="14" name="Tekstiruutu 13"/>
              <p:cNvSpPr txBox="1"/>
              <p:nvPr/>
            </p:nvSpPr>
            <p:spPr>
              <a:xfrm>
                <a:off x="2869564" y="5002403"/>
                <a:ext cx="1106393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60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12,26 e</a:t>
                </a:r>
                <a:endParaRPr lang="fi-FI" sz="2400" dirty="0"/>
              </a:p>
            </p:txBody>
          </p:sp>
        </p:grpSp>
        <p:sp>
          <p:nvSpPr>
            <p:cNvPr id="16" name="Tekstiruutu 15"/>
            <p:cNvSpPr txBox="1"/>
            <p:nvPr/>
          </p:nvSpPr>
          <p:spPr>
            <a:xfrm>
              <a:off x="6478954" y="1300460"/>
              <a:ext cx="2155911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2400" b="1" dirty="0" smtClean="0"/>
                <a:t>PK-seutu</a:t>
              </a:r>
            </a:p>
            <a:p>
              <a:endParaRPr lang="fi-FI" sz="2400" b="1" dirty="0"/>
            </a:p>
            <a:p>
              <a:r>
                <a:rPr lang="fi-FI" sz="2400" dirty="0" smtClean="0"/>
                <a:t>1.2.2018 alkaen</a:t>
              </a:r>
              <a:endParaRPr lang="fi-FI" sz="2400" dirty="0"/>
            </a:p>
          </p:txBody>
        </p:sp>
        <p:grpSp>
          <p:nvGrpSpPr>
            <p:cNvPr id="21" name="Ryhmä 20"/>
            <p:cNvGrpSpPr/>
            <p:nvPr/>
          </p:nvGrpSpPr>
          <p:grpSpPr>
            <a:xfrm>
              <a:off x="5897319" y="2646917"/>
              <a:ext cx="3319179" cy="1200329"/>
              <a:chOff x="5533292" y="3016738"/>
              <a:chExt cx="3319179" cy="1200329"/>
            </a:xfrm>
          </p:grpSpPr>
          <p:sp>
            <p:nvSpPr>
              <p:cNvPr id="18" name="Tekstiruutu 17"/>
              <p:cNvSpPr txBox="1"/>
              <p:nvPr/>
            </p:nvSpPr>
            <p:spPr>
              <a:xfrm>
                <a:off x="5533292" y="3016738"/>
                <a:ext cx="1106393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12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11,97 e</a:t>
                </a:r>
                <a:endParaRPr lang="fi-FI" sz="2400" dirty="0"/>
              </a:p>
            </p:txBody>
          </p:sp>
          <p:sp>
            <p:nvSpPr>
              <p:cNvPr id="19" name="Tekstiruutu 18"/>
              <p:cNvSpPr txBox="1"/>
              <p:nvPr/>
            </p:nvSpPr>
            <p:spPr>
              <a:xfrm>
                <a:off x="6639685" y="3016738"/>
                <a:ext cx="1106393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36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12,09 e</a:t>
                </a:r>
                <a:endParaRPr lang="fi-FI" sz="2400" dirty="0"/>
              </a:p>
            </p:txBody>
          </p:sp>
          <p:sp>
            <p:nvSpPr>
              <p:cNvPr id="20" name="Tekstiruutu 19"/>
              <p:cNvSpPr txBox="1"/>
              <p:nvPr/>
            </p:nvSpPr>
            <p:spPr>
              <a:xfrm>
                <a:off x="7746078" y="3016738"/>
                <a:ext cx="1106393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60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12,21 e</a:t>
                </a:r>
                <a:endParaRPr lang="fi-FI" sz="2400" dirty="0"/>
              </a:p>
            </p:txBody>
          </p:sp>
        </p:grpSp>
        <p:sp>
          <p:nvSpPr>
            <p:cNvPr id="22" name="Tekstiruutu 21"/>
            <p:cNvSpPr txBox="1"/>
            <p:nvPr/>
          </p:nvSpPr>
          <p:spPr>
            <a:xfrm>
              <a:off x="6564924" y="4341810"/>
              <a:ext cx="21559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2400" dirty="0" smtClean="0"/>
                <a:t>1.3.2019 alkaen</a:t>
              </a:r>
              <a:endParaRPr lang="fi-FI" sz="2400" dirty="0"/>
            </a:p>
          </p:txBody>
        </p:sp>
        <p:grpSp>
          <p:nvGrpSpPr>
            <p:cNvPr id="26" name="Ryhmä 25"/>
            <p:cNvGrpSpPr/>
            <p:nvPr/>
          </p:nvGrpSpPr>
          <p:grpSpPr>
            <a:xfrm>
              <a:off x="5897319" y="5095728"/>
              <a:ext cx="3319179" cy="1200329"/>
              <a:chOff x="5369169" y="5306646"/>
              <a:chExt cx="3319179" cy="1200329"/>
            </a:xfrm>
          </p:grpSpPr>
          <p:sp>
            <p:nvSpPr>
              <p:cNvPr id="23" name="Tekstiruutu 22"/>
              <p:cNvSpPr txBox="1"/>
              <p:nvPr/>
            </p:nvSpPr>
            <p:spPr>
              <a:xfrm>
                <a:off x="5369169" y="5306646"/>
                <a:ext cx="1106393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12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12,17 e</a:t>
                </a:r>
                <a:endParaRPr lang="fi-FI" sz="2400" dirty="0"/>
              </a:p>
            </p:txBody>
          </p:sp>
          <p:sp>
            <p:nvSpPr>
              <p:cNvPr id="24" name="Tekstiruutu 23"/>
              <p:cNvSpPr txBox="1"/>
              <p:nvPr/>
            </p:nvSpPr>
            <p:spPr>
              <a:xfrm>
                <a:off x="6475562" y="5306646"/>
                <a:ext cx="1106393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36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12,29 e</a:t>
                </a:r>
                <a:endParaRPr lang="fi-FI" sz="2400" dirty="0"/>
              </a:p>
            </p:txBody>
          </p:sp>
          <p:sp>
            <p:nvSpPr>
              <p:cNvPr id="25" name="Tekstiruutu 24"/>
              <p:cNvSpPr txBox="1"/>
              <p:nvPr/>
            </p:nvSpPr>
            <p:spPr>
              <a:xfrm>
                <a:off x="7581955" y="5306646"/>
                <a:ext cx="1106393" cy="1200329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60 kk</a:t>
                </a:r>
              </a:p>
              <a:p>
                <a:endParaRPr lang="fi-FI" sz="2400" dirty="0"/>
              </a:p>
              <a:p>
                <a:r>
                  <a:rPr lang="fi-FI" sz="2400" dirty="0" smtClean="0"/>
                  <a:t>12,41 e</a:t>
                </a:r>
                <a:endParaRPr lang="fi-FI" sz="2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79771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/>
              <a:t>Kokemuslisä (2)</a:t>
            </a:r>
            <a:endParaRPr lang="fi-FI" b="1" dirty="0"/>
          </a:p>
        </p:txBody>
      </p:sp>
      <p:grpSp>
        <p:nvGrpSpPr>
          <p:cNvPr id="7" name="Ryhmä 6"/>
          <p:cNvGrpSpPr/>
          <p:nvPr/>
        </p:nvGrpSpPr>
        <p:grpSpPr>
          <a:xfrm>
            <a:off x="2492293" y="1690688"/>
            <a:ext cx="6794039" cy="4123960"/>
            <a:chOff x="2426391" y="1690688"/>
            <a:chExt cx="6794039" cy="4123960"/>
          </a:xfrm>
        </p:grpSpPr>
        <p:sp>
          <p:nvSpPr>
            <p:cNvPr id="4" name="Tekstiruutu 3"/>
            <p:cNvSpPr txBox="1"/>
            <p:nvPr/>
          </p:nvSpPr>
          <p:spPr>
            <a:xfrm>
              <a:off x="2426391" y="1690688"/>
              <a:ext cx="6794039" cy="120032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endParaRPr lang="fi-FI" sz="2400" dirty="0" smtClean="0"/>
            </a:p>
            <a:p>
              <a:r>
                <a:rPr lang="fi-FI" sz="2400" dirty="0" smtClean="0"/>
                <a:t>Jos taulukon perusteella tehtävä korotus olisi alle 1 %</a:t>
              </a:r>
            </a:p>
            <a:p>
              <a:endParaRPr lang="fi-FI" sz="2400" dirty="0"/>
            </a:p>
          </p:txBody>
        </p:sp>
        <p:sp>
          <p:nvSpPr>
            <p:cNvPr id="5" name="Nuoli vasemmalle 4"/>
            <p:cNvSpPr/>
            <p:nvPr/>
          </p:nvSpPr>
          <p:spPr>
            <a:xfrm rot="16200000">
              <a:off x="5072146" y="3177252"/>
              <a:ext cx="1247336" cy="925420"/>
            </a:xfrm>
            <a:prstGeom prst="leftArrow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6" name="Tekstiruutu 5"/>
            <p:cNvSpPr txBox="1"/>
            <p:nvPr/>
          </p:nvSpPr>
          <p:spPr>
            <a:xfrm>
              <a:off x="3620829" y="4614319"/>
              <a:ext cx="4149969" cy="1200329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i-FI" sz="2400" dirty="0" smtClean="0"/>
                <a:t>Korotetaan työntekijän sen hetkistä henkilökohtaista tuntipalkkaa 1 %:lla</a:t>
              </a:r>
              <a:endParaRPr lang="fi-FI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5567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33616" y="214184"/>
            <a:ext cx="10515600" cy="1140633"/>
          </a:xfrm>
        </p:spPr>
        <p:txBody>
          <a:bodyPr/>
          <a:lstStyle/>
          <a:p>
            <a:r>
              <a:rPr lang="fi-FI" b="1" dirty="0" smtClean="0"/>
              <a:t>Henkilökohtainen apu ja hoidolliset tehtävät</a:t>
            </a:r>
            <a:endParaRPr lang="fi-FI" b="1" dirty="0"/>
          </a:p>
        </p:txBody>
      </p:sp>
      <p:grpSp>
        <p:nvGrpSpPr>
          <p:cNvPr id="4" name="Ryhmä 3"/>
          <p:cNvGrpSpPr/>
          <p:nvPr/>
        </p:nvGrpSpPr>
        <p:grpSpPr>
          <a:xfrm>
            <a:off x="842951" y="1192624"/>
            <a:ext cx="10634591" cy="5396963"/>
            <a:chOff x="1015946" y="1233814"/>
            <a:chExt cx="10634591" cy="5396963"/>
          </a:xfrm>
        </p:grpSpPr>
        <p:grpSp>
          <p:nvGrpSpPr>
            <p:cNvPr id="21" name="Ryhmä 20"/>
            <p:cNvGrpSpPr/>
            <p:nvPr/>
          </p:nvGrpSpPr>
          <p:grpSpPr>
            <a:xfrm>
              <a:off x="1015946" y="4806532"/>
              <a:ext cx="3100406" cy="1824245"/>
              <a:chOff x="5020458" y="3295994"/>
              <a:chExt cx="3100406" cy="1824245"/>
            </a:xfrm>
          </p:grpSpPr>
          <p:sp>
            <p:nvSpPr>
              <p:cNvPr id="19" name="Pyöristetty suorakulmio 18"/>
              <p:cNvSpPr/>
              <p:nvPr/>
            </p:nvSpPr>
            <p:spPr>
              <a:xfrm>
                <a:off x="5020458" y="3295994"/>
                <a:ext cx="3100406" cy="182424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0" name="Tekstiruutu 9"/>
              <p:cNvSpPr txBox="1"/>
              <p:nvPr/>
            </p:nvSpPr>
            <p:spPr>
              <a:xfrm>
                <a:off x="5176752" y="3377120"/>
                <a:ext cx="2787821" cy="156966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2400" dirty="0" smtClean="0"/>
                  <a:t>Kotisairaanhoito käy vain kotona, esim. katetrointia tarvitaan muuallakin</a:t>
                </a:r>
                <a:endParaRPr lang="fi-FI" sz="2400" dirty="0"/>
              </a:p>
            </p:txBody>
          </p:sp>
        </p:grpSp>
        <p:grpSp>
          <p:nvGrpSpPr>
            <p:cNvPr id="23" name="Ryhmä 22"/>
            <p:cNvGrpSpPr/>
            <p:nvPr/>
          </p:nvGrpSpPr>
          <p:grpSpPr>
            <a:xfrm>
              <a:off x="7894282" y="1233814"/>
              <a:ext cx="3756255" cy="2466726"/>
              <a:chOff x="6534431" y="2356236"/>
              <a:chExt cx="3491345" cy="2466726"/>
            </a:xfrm>
          </p:grpSpPr>
          <p:sp>
            <p:nvSpPr>
              <p:cNvPr id="22" name="Pyöristetty suorakulmio 21"/>
              <p:cNvSpPr/>
              <p:nvPr/>
            </p:nvSpPr>
            <p:spPr>
              <a:xfrm>
                <a:off x="6534431" y="2356236"/>
                <a:ext cx="3491345" cy="246672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6739369" y="2453302"/>
                <a:ext cx="3123632" cy="230832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2400" b="1" dirty="0" smtClean="0"/>
                  <a:t>VPL</a:t>
                </a:r>
                <a:r>
                  <a:rPr lang="fi-FI" sz="2400" dirty="0" smtClean="0"/>
                  <a:t> mahdollistaa hoidolliset </a:t>
                </a:r>
              </a:p>
              <a:p>
                <a:r>
                  <a:rPr lang="fi-FI" sz="2400" dirty="0"/>
                  <a:t>t</a:t>
                </a:r>
                <a:r>
                  <a:rPr lang="fi-FI" sz="2400" dirty="0" smtClean="0"/>
                  <a:t>ehtävät pääasiallisuus-</a:t>
                </a:r>
              </a:p>
              <a:p>
                <a:r>
                  <a:rPr lang="fi-FI" sz="2400" dirty="0"/>
                  <a:t>k</a:t>
                </a:r>
                <a:r>
                  <a:rPr lang="fi-FI" sz="2400" dirty="0" smtClean="0"/>
                  <a:t>riteerin puitteissa,</a:t>
                </a:r>
              </a:p>
              <a:p>
                <a:r>
                  <a:rPr lang="fi-FI" sz="2400" dirty="0"/>
                  <a:t>k</a:t>
                </a:r>
                <a:r>
                  <a:rPr lang="fi-FI" sz="2400" dirty="0" smtClean="0"/>
                  <a:t>äytännössä myös</a:t>
                </a:r>
              </a:p>
              <a:p>
                <a:r>
                  <a:rPr lang="fi-FI" sz="2400" dirty="0" smtClean="0"/>
                  <a:t> teetetty alalla</a:t>
                </a:r>
                <a:endParaRPr lang="fi-FI" sz="2400" dirty="0"/>
              </a:p>
            </p:txBody>
          </p:sp>
        </p:grpSp>
        <p:sp>
          <p:nvSpPr>
            <p:cNvPr id="25" name="Alanuoli 24"/>
            <p:cNvSpPr/>
            <p:nvPr/>
          </p:nvSpPr>
          <p:spPr>
            <a:xfrm>
              <a:off x="9271073" y="3924239"/>
              <a:ext cx="891822" cy="645121"/>
            </a:xfrm>
            <a:prstGeom prst="downArrow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27" name="Ryhmä 26"/>
            <p:cNvGrpSpPr/>
            <p:nvPr/>
          </p:nvGrpSpPr>
          <p:grpSpPr>
            <a:xfrm>
              <a:off x="7894282" y="5173391"/>
              <a:ext cx="3749353" cy="1433689"/>
              <a:chOff x="6297810" y="5550874"/>
              <a:chExt cx="3749353" cy="1433689"/>
            </a:xfrm>
            <a:solidFill>
              <a:schemeClr val="bg1"/>
            </a:solidFill>
          </p:grpSpPr>
          <p:sp>
            <p:nvSpPr>
              <p:cNvPr id="26" name="Pyöristetty suorakulmio 25"/>
              <p:cNvSpPr/>
              <p:nvPr/>
            </p:nvSpPr>
            <p:spPr>
              <a:xfrm>
                <a:off x="6297810" y="5550874"/>
                <a:ext cx="3749353" cy="1433689"/>
              </a:xfrm>
              <a:prstGeom prst="roundRect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6491188" y="5875918"/>
                <a:ext cx="3277629" cy="830997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Palkka eronnut yritysten </a:t>
                </a:r>
              </a:p>
              <a:p>
                <a:r>
                  <a:rPr lang="fi-FI" sz="2400" dirty="0" smtClean="0"/>
                  <a:t>palkkauksesta</a:t>
                </a:r>
                <a:endParaRPr lang="fi-FI" sz="2400" dirty="0"/>
              </a:p>
            </p:txBody>
          </p:sp>
        </p:grpSp>
        <p:grpSp>
          <p:nvGrpSpPr>
            <p:cNvPr id="33" name="Ryhmä 32"/>
            <p:cNvGrpSpPr/>
            <p:nvPr/>
          </p:nvGrpSpPr>
          <p:grpSpPr>
            <a:xfrm>
              <a:off x="1015946" y="2058161"/>
              <a:ext cx="3100406" cy="1389551"/>
              <a:chOff x="3535996" y="2907616"/>
              <a:chExt cx="3100406" cy="1389551"/>
            </a:xfrm>
          </p:grpSpPr>
          <p:sp>
            <p:nvSpPr>
              <p:cNvPr id="32" name="Pyöristetty suorakulmio 31"/>
              <p:cNvSpPr/>
              <p:nvPr/>
            </p:nvSpPr>
            <p:spPr>
              <a:xfrm>
                <a:off x="3535996" y="2907616"/>
                <a:ext cx="3100406" cy="138955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1" name="Tekstiruutu 30"/>
              <p:cNvSpPr txBox="1"/>
              <p:nvPr/>
            </p:nvSpPr>
            <p:spPr>
              <a:xfrm>
                <a:off x="3921457" y="3261161"/>
                <a:ext cx="232948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Itsenäinen elämä</a:t>
                </a:r>
                <a:endParaRPr lang="fi-FI" sz="2400" dirty="0"/>
              </a:p>
            </p:txBody>
          </p:sp>
        </p:grpSp>
        <p:pic>
          <p:nvPicPr>
            <p:cNvPr id="35" name="Kuva 3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87862" y="3890152"/>
              <a:ext cx="1072989" cy="713294"/>
            </a:xfrm>
            <a:prstGeom prst="rect">
              <a:avLst/>
            </a:prstGeom>
          </p:spPr>
        </p:pic>
        <p:sp>
          <p:nvSpPr>
            <p:cNvPr id="36" name="Tekstiruutu 35"/>
            <p:cNvSpPr txBox="1"/>
            <p:nvPr/>
          </p:nvSpPr>
          <p:spPr>
            <a:xfrm>
              <a:off x="4152376" y="3414778"/>
              <a:ext cx="3720827" cy="156966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fi-FI" sz="2400" dirty="0" smtClean="0"/>
                <a:t>Työehtosopimuksella </a:t>
              </a:r>
            </a:p>
            <a:p>
              <a:r>
                <a:rPr lang="fi-FI" sz="2400" b="1" dirty="0" smtClean="0"/>
                <a:t>ei voida </a:t>
              </a:r>
              <a:r>
                <a:rPr lang="fi-FI" sz="2400" dirty="0" smtClean="0"/>
                <a:t>kuitenkaan</a:t>
              </a:r>
            </a:p>
            <a:p>
              <a:r>
                <a:rPr lang="fi-FI" sz="2400" b="1" dirty="0" smtClean="0"/>
                <a:t>puuttua </a:t>
              </a:r>
              <a:r>
                <a:rPr lang="fi-FI" sz="2400" dirty="0" smtClean="0"/>
                <a:t>henkilökohtaisen </a:t>
              </a:r>
            </a:p>
            <a:p>
              <a:r>
                <a:rPr lang="fi-FI" sz="2400" dirty="0" smtClean="0"/>
                <a:t>avun laissa säädettyyn alaan</a:t>
              </a:r>
            </a:p>
          </p:txBody>
        </p:sp>
        <p:sp>
          <p:nvSpPr>
            <p:cNvPr id="37" name="Nuoli vasemmalle ja oikealle 36"/>
            <p:cNvSpPr/>
            <p:nvPr/>
          </p:nvSpPr>
          <p:spPr>
            <a:xfrm rot="19555467">
              <a:off x="6646770" y="2631055"/>
              <a:ext cx="1216152" cy="484632"/>
            </a:xfrm>
            <a:prstGeom prst="leftRightArrow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38" name="Nuoli vasemmalle ja oikealle 37"/>
            <p:cNvSpPr/>
            <p:nvPr/>
          </p:nvSpPr>
          <p:spPr>
            <a:xfrm>
              <a:off x="5363234" y="2467177"/>
              <a:ext cx="1216152" cy="484632"/>
            </a:xfrm>
            <a:prstGeom prst="leftRightArrow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4249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0472" y="366896"/>
            <a:ext cx="10515600" cy="1325563"/>
          </a:xfrm>
        </p:spPr>
        <p:txBody>
          <a:bodyPr/>
          <a:lstStyle/>
          <a:p>
            <a:pPr algn="ctr"/>
            <a:r>
              <a:rPr lang="fi-FI" b="1" dirty="0" smtClean="0"/>
              <a:t>Palkkaryhmät</a:t>
            </a:r>
            <a:endParaRPr lang="fi-FI" b="1" dirty="0"/>
          </a:p>
        </p:txBody>
      </p:sp>
      <p:grpSp>
        <p:nvGrpSpPr>
          <p:cNvPr id="3" name="Ryhmä 2"/>
          <p:cNvGrpSpPr/>
          <p:nvPr/>
        </p:nvGrpSpPr>
        <p:grpSpPr>
          <a:xfrm>
            <a:off x="1638432" y="2407263"/>
            <a:ext cx="9262527" cy="3385542"/>
            <a:chOff x="1638432" y="2407263"/>
            <a:chExt cx="9262527" cy="3385542"/>
          </a:xfrm>
        </p:grpSpPr>
        <p:sp>
          <p:nvSpPr>
            <p:cNvPr id="7" name="Tekstiruutu 6"/>
            <p:cNvSpPr txBox="1"/>
            <p:nvPr/>
          </p:nvSpPr>
          <p:spPr>
            <a:xfrm>
              <a:off x="1638432" y="2407263"/>
              <a:ext cx="3963298" cy="338554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i-FI" sz="2800" b="1" dirty="0" smtClean="0"/>
                <a:t>Palkkaryhmä A</a:t>
              </a:r>
            </a:p>
            <a:p>
              <a:endParaRPr lang="fi-FI" sz="2400" dirty="0" smtClean="0"/>
            </a:p>
            <a:p>
              <a:r>
                <a:rPr lang="fi-FI" sz="2400" dirty="0" smtClean="0"/>
                <a:t>”Työntekijä kuuluu palkkaryhmään A, jos hänen työtehtävänsä eivät ole sellaisia, että ne oikeuttaisivat palkkaryhmän B mukaiseen tuntipalkkaan.”</a:t>
              </a:r>
              <a:endParaRPr lang="fi-FI" sz="2400" dirty="0"/>
            </a:p>
            <a:p>
              <a:endParaRPr lang="fi-FI" dirty="0"/>
            </a:p>
          </p:txBody>
        </p:sp>
        <p:sp>
          <p:nvSpPr>
            <p:cNvPr id="8" name="Tekstiruutu 7"/>
            <p:cNvSpPr txBox="1"/>
            <p:nvPr/>
          </p:nvSpPr>
          <p:spPr>
            <a:xfrm>
              <a:off x="6607184" y="2407263"/>
              <a:ext cx="4293775" cy="317009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i-FI" sz="2800" b="1" dirty="0" smtClean="0"/>
                <a:t>Palkkaryhmä B</a:t>
              </a:r>
            </a:p>
            <a:p>
              <a:endParaRPr lang="fi-FI" sz="2800" dirty="0" smtClean="0"/>
            </a:p>
            <a:p>
              <a:r>
                <a:rPr lang="fi-FI" sz="2400" dirty="0" smtClean="0"/>
                <a:t>”Työntekijä kuuluu palkkaryhmään B, jos hänen työtehtäviinsä pysyvästi sisältyy sellaisia hoidollisia tehtäviä, jotka vaativat erityistä osaamista tai koulutusta.”</a:t>
              </a:r>
              <a:endParaRPr lang="fi-FI" sz="2000" dirty="0"/>
            </a:p>
          </p:txBody>
        </p:sp>
      </p:grp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217539" y="6292166"/>
            <a:ext cx="7601465" cy="365125"/>
          </a:xfrm>
        </p:spPr>
        <p:txBody>
          <a:bodyPr/>
          <a:lstStyle/>
          <a:p>
            <a:r>
              <a:rPr lang="fi-FI" dirty="0" smtClean="0"/>
              <a:t>Heta - Henkilökohtaisten Avustajien Työnantajien Liitto ry ja Julkisten ja hyvinvointialojen liitto ry 30.8.2018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07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74704"/>
            <a:ext cx="10515600" cy="1325563"/>
          </a:xfrm>
        </p:spPr>
        <p:txBody>
          <a:bodyPr/>
          <a:lstStyle/>
          <a:p>
            <a:pPr algn="ctr"/>
            <a:r>
              <a:rPr lang="fi-FI" b="1" dirty="0" smtClean="0"/>
              <a:t>Palkkaryhmän B mukainen tehtävä</a:t>
            </a:r>
            <a:endParaRPr lang="fi-FI" b="1" dirty="0"/>
          </a:p>
        </p:txBody>
      </p:sp>
      <p:grpSp>
        <p:nvGrpSpPr>
          <p:cNvPr id="3" name="Ryhmä 2"/>
          <p:cNvGrpSpPr/>
          <p:nvPr/>
        </p:nvGrpSpPr>
        <p:grpSpPr>
          <a:xfrm>
            <a:off x="1163393" y="1311779"/>
            <a:ext cx="9726275" cy="5299937"/>
            <a:chOff x="1163393" y="1311779"/>
            <a:chExt cx="9726275" cy="5299937"/>
          </a:xfrm>
        </p:grpSpPr>
        <p:sp>
          <p:nvSpPr>
            <p:cNvPr id="18" name="Ellipsi 17"/>
            <p:cNvSpPr/>
            <p:nvPr/>
          </p:nvSpPr>
          <p:spPr>
            <a:xfrm>
              <a:off x="1163393" y="1330492"/>
              <a:ext cx="4308389" cy="255373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3200" dirty="0" smtClean="0">
                  <a:solidFill>
                    <a:schemeClr val="tx1"/>
                  </a:solidFill>
                </a:rPr>
                <a:t>Hoidollinen</a:t>
              </a:r>
              <a:endParaRPr lang="fi-FI" sz="3200" dirty="0">
                <a:solidFill>
                  <a:schemeClr val="tx1"/>
                </a:solidFill>
              </a:endParaRPr>
            </a:p>
          </p:txBody>
        </p:sp>
        <p:sp>
          <p:nvSpPr>
            <p:cNvPr id="19" name="Ellipsi 18"/>
            <p:cNvSpPr/>
            <p:nvPr/>
          </p:nvSpPr>
          <p:spPr>
            <a:xfrm>
              <a:off x="6428218" y="1311779"/>
              <a:ext cx="4308389" cy="255373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3200" dirty="0" smtClean="0">
                  <a:solidFill>
                    <a:schemeClr val="tx1"/>
                  </a:solidFill>
                </a:rPr>
                <a:t>Pysyvä</a:t>
              </a:r>
              <a:endParaRPr lang="fi-FI" sz="2400" dirty="0">
                <a:solidFill>
                  <a:schemeClr val="tx1"/>
                </a:solidFill>
              </a:endParaRPr>
            </a:p>
          </p:txBody>
        </p:sp>
        <p:sp>
          <p:nvSpPr>
            <p:cNvPr id="21" name="Ellipsi 20"/>
            <p:cNvSpPr/>
            <p:nvPr/>
          </p:nvSpPr>
          <p:spPr>
            <a:xfrm>
              <a:off x="6581279" y="4057986"/>
              <a:ext cx="4308389" cy="255373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3200" dirty="0" smtClean="0">
                  <a:solidFill>
                    <a:schemeClr val="tx1"/>
                  </a:solidFill>
                </a:rPr>
                <a:t>Tehtävien </a:t>
              </a:r>
              <a:r>
                <a:rPr lang="fi-FI" sz="3200" i="1" dirty="0" smtClean="0">
                  <a:solidFill>
                    <a:schemeClr val="tx1"/>
                  </a:solidFill>
                </a:rPr>
                <a:t>kokonaisuus</a:t>
              </a:r>
              <a:r>
                <a:rPr lang="fi-FI" sz="3200" dirty="0" smtClean="0">
                  <a:solidFill>
                    <a:schemeClr val="tx1"/>
                  </a:solidFill>
                </a:rPr>
                <a:t> kuitenkin huomioitava</a:t>
              </a:r>
              <a:endParaRPr lang="fi-FI" sz="3200" dirty="0">
                <a:solidFill>
                  <a:schemeClr val="tx1"/>
                </a:solidFill>
              </a:endParaRPr>
            </a:p>
          </p:txBody>
        </p:sp>
        <p:sp>
          <p:nvSpPr>
            <p:cNvPr id="20" name="Ellipsi 19"/>
            <p:cNvSpPr/>
            <p:nvPr/>
          </p:nvSpPr>
          <p:spPr>
            <a:xfrm>
              <a:off x="1275263" y="4057986"/>
              <a:ext cx="4308389" cy="255373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2800" dirty="0" smtClean="0">
                  <a:solidFill>
                    <a:schemeClr val="tx1"/>
                  </a:solidFill>
                </a:rPr>
                <a:t>Erityistä osaamista tai </a:t>
              </a:r>
            </a:p>
            <a:p>
              <a:pPr algn="ctr"/>
              <a:r>
                <a:rPr lang="fi-FI" sz="2800" dirty="0" smtClean="0">
                  <a:solidFill>
                    <a:schemeClr val="tx1"/>
                  </a:solidFill>
                </a:rPr>
                <a:t>koulutusta vaativa</a:t>
              </a:r>
              <a:endParaRPr lang="fi-FI" sz="28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233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260113"/>
            <a:ext cx="10515600" cy="1325563"/>
          </a:xfrm>
        </p:spPr>
        <p:txBody>
          <a:bodyPr/>
          <a:lstStyle/>
          <a:p>
            <a:pPr algn="ctr"/>
            <a:r>
              <a:rPr lang="fi-FI" b="1" dirty="0" smtClean="0"/>
              <a:t>Hoidolliset tehtävät</a:t>
            </a:r>
            <a:endParaRPr lang="fi-FI" dirty="0"/>
          </a:p>
        </p:txBody>
      </p:sp>
      <p:grpSp>
        <p:nvGrpSpPr>
          <p:cNvPr id="4" name="Ryhmä 3"/>
          <p:cNvGrpSpPr/>
          <p:nvPr/>
        </p:nvGrpSpPr>
        <p:grpSpPr>
          <a:xfrm>
            <a:off x="1732448" y="1763556"/>
            <a:ext cx="8459938" cy="4516423"/>
            <a:chOff x="1287394" y="1753205"/>
            <a:chExt cx="8459938" cy="4516423"/>
          </a:xfrm>
        </p:grpSpPr>
        <p:grpSp>
          <p:nvGrpSpPr>
            <p:cNvPr id="10" name="Ryhmä 9"/>
            <p:cNvGrpSpPr/>
            <p:nvPr/>
          </p:nvGrpSpPr>
          <p:grpSpPr>
            <a:xfrm>
              <a:off x="1287394" y="1753205"/>
              <a:ext cx="8394035" cy="4516423"/>
              <a:chOff x="264774" y="1811421"/>
              <a:chExt cx="8394035" cy="4516423"/>
            </a:xfrm>
          </p:grpSpPr>
          <p:sp>
            <p:nvSpPr>
              <p:cNvPr id="6" name="Tekstiruutu 5"/>
              <p:cNvSpPr txBox="1"/>
              <p:nvPr/>
            </p:nvSpPr>
            <p:spPr>
              <a:xfrm>
                <a:off x="264774" y="1811421"/>
                <a:ext cx="3695948" cy="23083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endParaRPr lang="fi-FI" sz="2400" dirty="0" smtClean="0"/>
              </a:p>
              <a:p>
                <a:r>
                  <a:rPr lang="fi-FI" sz="2400" b="1" dirty="0" smtClean="0">
                    <a:solidFill>
                      <a:schemeClr val="tx1"/>
                    </a:solidFill>
                  </a:rPr>
                  <a:t>Terveydenhoidollisia</a:t>
                </a:r>
                <a:r>
                  <a:rPr lang="fi-FI" sz="2400" dirty="0" smtClean="0">
                    <a:solidFill>
                      <a:schemeClr val="tx1"/>
                    </a:solidFill>
                  </a:rPr>
                  <a:t>, eivät </a:t>
                </a:r>
              </a:p>
              <a:p>
                <a:r>
                  <a:rPr lang="fi-FI" sz="2400" dirty="0">
                    <a:solidFill>
                      <a:schemeClr val="tx1"/>
                    </a:solidFill>
                  </a:rPr>
                  <a:t>p</a:t>
                </a:r>
                <a:r>
                  <a:rPr lang="fi-FI" sz="2400" dirty="0" smtClean="0">
                    <a:solidFill>
                      <a:schemeClr val="tx1"/>
                    </a:solidFill>
                  </a:rPr>
                  <a:t>elkästään esim. valvontaan</a:t>
                </a:r>
              </a:p>
              <a:p>
                <a:r>
                  <a:rPr lang="fi-FI" sz="2400" dirty="0">
                    <a:solidFill>
                      <a:schemeClr val="tx1"/>
                    </a:solidFill>
                  </a:rPr>
                  <a:t>t</a:t>
                </a:r>
                <a:r>
                  <a:rPr lang="fi-FI" sz="2400" dirty="0" smtClean="0">
                    <a:solidFill>
                      <a:schemeClr val="tx1"/>
                    </a:solidFill>
                  </a:rPr>
                  <a:t>ai hoivaan liittyviä</a:t>
                </a:r>
              </a:p>
              <a:p>
                <a:endParaRPr lang="fi-FI" sz="2400" dirty="0"/>
              </a:p>
              <a:p>
                <a:endParaRPr lang="fi-FI" sz="2400" dirty="0"/>
              </a:p>
            </p:txBody>
          </p:sp>
          <p:sp>
            <p:nvSpPr>
              <p:cNvPr id="7" name="Tekstiruutu 6"/>
              <p:cNvSpPr txBox="1"/>
              <p:nvPr/>
            </p:nvSpPr>
            <p:spPr>
              <a:xfrm>
                <a:off x="4366727" y="1811421"/>
                <a:ext cx="4292082" cy="23083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endParaRPr lang="fi-FI" sz="2400" dirty="0" smtClean="0">
                  <a:solidFill>
                    <a:schemeClr val="tx1"/>
                  </a:solidFill>
                </a:endParaRPr>
              </a:p>
              <a:p>
                <a:r>
                  <a:rPr lang="fi-FI" sz="2400" dirty="0" smtClean="0">
                    <a:solidFill>
                      <a:schemeClr val="tx1"/>
                    </a:solidFill>
                  </a:rPr>
                  <a:t>Kohdistuvat yleensä</a:t>
                </a:r>
                <a:r>
                  <a:rPr lang="fi-FI" sz="2400" b="1" dirty="0" smtClean="0">
                    <a:solidFill>
                      <a:schemeClr val="tx1"/>
                    </a:solidFill>
                  </a:rPr>
                  <a:t> kehoon</a:t>
                </a:r>
                <a:r>
                  <a:rPr lang="fi-FI" sz="2400" dirty="0" smtClean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fi-FI" sz="2400" dirty="0" smtClean="0">
                    <a:solidFill>
                      <a:schemeClr val="tx1"/>
                    </a:solidFill>
                  </a:rPr>
                  <a:t>vain poikkeuksellisesti esim.</a:t>
                </a:r>
              </a:p>
              <a:p>
                <a:r>
                  <a:rPr lang="fi-FI" sz="2400" dirty="0">
                    <a:solidFill>
                      <a:schemeClr val="tx1"/>
                    </a:solidFill>
                  </a:rPr>
                  <a:t>v</a:t>
                </a:r>
                <a:r>
                  <a:rPr lang="fi-FI" sz="2400" dirty="0" smtClean="0">
                    <a:solidFill>
                      <a:schemeClr val="tx1"/>
                    </a:solidFill>
                  </a:rPr>
                  <a:t>älineiden tai tilan</a:t>
                </a:r>
              </a:p>
              <a:p>
                <a:r>
                  <a:rPr lang="fi-FI" sz="2400" dirty="0" smtClean="0">
                    <a:solidFill>
                      <a:schemeClr val="tx1"/>
                    </a:solidFill>
                  </a:rPr>
                  <a:t>puhdistaminen, desinfiointi tai muu huoltaminen</a:t>
                </a:r>
              </a:p>
            </p:txBody>
          </p:sp>
          <p:sp>
            <p:nvSpPr>
              <p:cNvPr id="9" name="Tekstiruutu 8"/>
              <p:cNvSpPr txBox="1"/>
              <p:nvPr/>
            </p:nvSpPr>
            <p:spPr>
              <a:xfrm>
                <a:off x="315686" y="4388852"/>
                <a:ext cx="3594125" cy="193899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r>
                  <a:rPr lang="fi-FI" sz="2400" dirty="0" smtClean="0">
                    <a:solidFill>
                      <a:schemeClr val="tx1"/>
                    </a:solidFill>
                  </a:rPr>
                  <a:t>Sisältävät yleensä </a:t>
                </a:r>
                <a:r>
                  <a:rPr lang="fi-FI" sz="2400" b="1" dirty="0" smtClean="0">
                    <a:solidFill>
                      <a:schemeClr val="tx1"/>
                    </a:solidFill>
                  </a:rPr>
                  <a:t>riskejä</a:t>
                </a:r>
                <a:r>
                  <a:rPr lang="fi-FI" sz="2400" dirty="0" smtClean="0">
                    <a:solidFill>
                      <a:schemeClr val="tx1"/>
                    </a:solidFill>
                  </a:rPr>
                  <a:t>,</a:t>
                </a:r>
              </a:p>
              <a:p>
                <a:r>
                  <a:rPr lang="fi-FI" sz="2400" dirty="0">
                    <a:solidFill>
                      <a:schemeClr val="tx1"/>
                    </a:solidFill>
                  </a:rPr>
                  <a:t>v</a:t>
                </a:r>
                <a:r>
                  <a:rPr lang="fi-FI" sz="2400" dirty="0" smtClean="0">
                    <a:solidFill>
                      <a:schemeClr val="tx1"/>
                    </a:solidFill>
                  </a:rPr>
                  <a:t>irheellinen suorittaminen </a:t>
                </a:r>
              </a:p>
              <a:p>
                <a:r>
                  <a:rPr lang="fi-FI" sz="2400" dirty="0">
                    <a:solidFill>
                      <a:schemeClr val="tx1"/>
                    </a:solidFill>
                  </a:rPr>
                  <a:t>aiheuttaa todennäköisesti </a:t>
                </a:r>
                <a:endParaRPr lang="fi-FI" sz="2400" dirty="0" smtClean="0">
                  <a:solidFill>
                    <a:schemeClr val="tx1"/>
                  </a:solidFill>
                </a:endParaRPr>
              </a:p>
              <a:p>
                <a:r>
                  <a:rPr lang="fi-FI" sz="2400" dirty="0" smtClean="0">
                    <a:solidFill>
                      <a:schemeClr val="tx1"/>
                    </a:solidFill>
                  </a:rPr>
                  <a:t>vahinkoa toimenpiteen</a:t>
                </a:r>
              </a:p>
              <a:p>
                <a:r>
                  <a:rPr lang="fi-FI" sz="2400" dirty="0" smtClean="0">
                    <a:solidFill>
                      <a:schemeClr val="tx1"/>
                    </a:solidFill>
                  </a:rPr>
                  <a:t>kohteelle</a:t>
                </a:r>
                <a:endParaRPr lang="fi-FI" sz="2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" name="Tekstiruutu 2"/>
            <p:cNvSpPr txBox="1"/>
            <p:nvPr/>
          </p:nvSpPr>
          <p:spPr>
            <a:xfrm>
              <a:off x="5455250" y="4330636"/>
              <a:ext cx="4292082" cy="193899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i-FI" sz="2400" dirty="0" smtClean="0">
                  <a:solidFill>
                    <a:schemeClr val="tx1"/>
                  </a:solidFill>
                </a:rPr>
                <a:t>Yleensä</a:t>
              </a:r>
              <a:r>
                <a:rPr lang="fi-FI" sz="2400" b="1" dirty="0" smtClean="0">
                  <a:solidFill>
                    <a:schemeClr val="tx1"/>
                  </a:solidFill>
                </a:rPr>
                <a:t> itsenäisesti </a:t>
              </a:r>
              <a:r>
                <a:rPr lang="fi-FI" sz="2400" dirty="0" smtClean="0">
                  <a:solidFill>
                    <a:schemeClr val="tx1"/>
                  </a:solidFill>
                </a:rPr>
                <a:t>suoritettavia, työnantajan ohjaaminen ei tee kuitenkaan tehtävästä automaattisesti ei-itsenäistä</a:t>
              </a:r>
            </a:p>
          </p:txBody>
        </p:sp>
      </p:grp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438400" y="6366523"/>
            <a:ext cx="7315200" cy="365125"/>
          </a:xfrm>
        </p:spPr>
        <p:txBody>
          <a:bodyPr/>
          <a:lstStyle/>
          <a:p>
            <a:r>
              <a:rPr lang="fi-FI" dirty="0" smtClean="0"/>
              <a:t>Heta - Henkilökohtaisten Avustajien Työnantajien Liitto ry ja Julkisten ja hyvinvointialojen liitto ry 30.8.2018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757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4077" y="258607"/>
            <a:ext cx="10515600" cy="1325563"/>
          </a:xfrm>
        </p:spPr>
        <p:txBody>
          <a:bodyPr/>
          <a:lstStyle/>
          <a:p>
            <a:pPr algn="ctr"/>
            <a:r>
              <a:rPr lang="fi-FI" b="1" dirty="0" smtClean="0"/>
              <a:t>Pysyvyys</a:t>
            </a:r>
            <a:endParaRPr lang="fi-FI" b="1" dirty="0"/>
          </a:p>
        </p:txBody>
      </p:sp>
      <p:grpSp>
        <p:nvGrpSpPr>
          <p:cNvPr id="3" name="Ryhmä 2"/>
          <p:cNvGrpSpPr/>
          <p:nvPr/>
        </p:nvGrpSpPr>
        <p:grpSpPr>
          <a:xfrm>
            <a:off x="187172" y="1584170"/>
            <a:ext cx="11129901" cy="4976532"/>
            <a:chOff x="187172" y="1584170"/>
            <a:chExt cx="11129901" cy="4976532"/>
          </a:xfrm>
        </p:grpSpPr>
        <p:grpSp>
          <p:nvGrpSpPr>
            <p:cNvPr id="6" name="Ryhmä 5"/>
            <p:cNvGrpSpPr/>
            <p:nvPr/>
          </p:nvGrpSpPr>
          <p:grpSpPr>
            <a:xfrm>
              <a:off x="3912583" y="2731835"/>
              <a:ext cx="2929812" cy="1530220"/>
              <a:chOff x="4506686" y="2724539"/>
              <a:chExt cx="2929812" cy="1530220"/>
            </a:xfrm>
          </p:grpSpPr>
          <p:sp>
            <p:nvSpPr>
              <p:cNvPr id="4" name="Ellipsi 3"/>
              <p:cNvSpPr/>
              <p:nvPr/>
            </p:nvSpPr>
            <p:spPr>
              <a:xfrm>
                <a:off x="4506686" y="2724539"/>
                <a:ext cx="2929812" cy="1530220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" name="Tekstiruutu 4"/>
              <p:cNvSpPr txBox="1"/>
              <p:nvPr/>
            </p:nvSpPr>
            <p:spPr>
              <a:xfrm>
                <a:off x="5347863" y="3258816"/>
                <a:ext cx="15306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i-FI" sz="2400" b="1" dirty="0" smtClean="0"/>
                  <a:t>ARVIOINTI</a:t>
                </a:r>
                <a:endParaRPr lang="fi-FI" sz="2400" b="1" dirty="0"/>
              </a:p>
            </p:txBody>
          </p:sp>
        </p:grpSp>
        <p:sp>
          <p:nvSpPr>
            <p:cNvPr id="16" name="Tekstiruutu 15"/>
            <p:cNvSpPr txBox="1"/>
            <p:nvPr/>
          </p:nvSpPr>
          <p:spPr>
            <a:xfrm>
              <a:off x="6842395" y="4849884"/>
              <a:ext cx="1847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fi-FI" sz="2400" dirty="0"/>
            </a:p>
          </p:txBody>
        </p:sp>
        <p:sp>
          <p:nvSpPr>
            <p:cNvPr id="17" name="Tekstiruutu 16"/>
            <p:cNvSpPr txBox="1"/>
            <p:nvPr/>
          </p:nvSpPr>
          <p:spPr>
            <a:xfrm>
              <a:off x="5193854" y="4773390"/>
              <a:ext cx="2474300" cy="1569660"/>
            </a:xfrm>
            <a:prstGeom prst="rect">
              <a:avLst/>
            </a:prstGeom>
            <a:solidFill>
              <a:schemeClr val="bg1"/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i-FI" sz="2400" dirty="0" smtClean="0">
                  <a:solidFill>
                    <a:schemeClr val="tx1"/>
                  </a:solidFill>
                </a:rPr>
                <a:t>Ei edellytä päivittäistä tai viikoittaista toistuvuutta</a:t>
              </a:r>
            </a:p>
          </p:txBody>
        </p:sp>
        <p:sp>
          <p:nvSpPr>
            <p:cNvPr id="18" name="Tekstiruutu 17"/>
            <p:cNvSpPr txBox="1"/>
            <p:nvPr/>
          </p:nvSpPr>
          <p:spPr>
            <a:xfrm>
              <a:off x="8667179" y="4252378"/>
              <a:ext cx="2649894" cy="2308324"/>
            </a:xfrm>
            <a:prstGeom prst="rect">
              <a:avLst/>
            </a:prstGeom>
            <a:solidFill>
              <a:schemeClr val="bg1"/>
            </a:solidFill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r>
                <a:rPr lang="fi-FI" sz="2400" dirty="0" smtClean="0">
                  <a:solidFill>
                    <a:schemeClr val="tx1"/>
                  </a:solidFill>
                </a:rPr>
                <a:t>Tehtävän toistumisen todennäköisuus,</a:t>
              </a:r>
            </a:p>
            <a:p>
              <a:r>
                <a:rPr lang="fi-FI" sz="2400" i="1" dirty="0">
                  <a:solidFill>
                    <a:schemeClr val="tx1"/>
                  </a:solidFill>
                </a:rPr>
                <a:t>t</a:t>
              </a:r>
              <a:r>
                <a:rPr lang="fi-FI" sz="2400" i="1" dirty="0" smtClean="0">
                  <a:solidFill>
                    <a:schemeClr val="tx1"/>
                  </a:solidFill>
                </a:rPr>
                <a:t>ilapäiset tehtävät </a:t>
              </a:r>
              <a:r>
                <a:rPr lang="fi-FI" sz="2400" dirty="0" smtClean="0">
                  <a:solidFill>
                    <a:schemeClr val="tx1"/>
                  </a:solidFill>
                </a:rPr>
                <a:t>eivät nosta palkkaryhmää</a:t>
              </a:r>
              <a:endParaRPr lang="fi-FI" sz="2400" dirty="0">
                <a:solidFill>
                  <a:schemeClr val="tx1"/>
                </a:solidFill>
              </a:endParaRPr>
            </a:p>
          </p:txBody>
        </p:sp>
        <p:grpSp>
          <p:nvGrpSpPr>
            <p:cNvPr id="28" name="Ryhmä 27"/>
            <p:cNvGrpSpPr/>
            <p:nvPr/>
          </p:nvGrpSpPr>
          <p:grpSpPr>
            <a:xfrm>
              <a:off x="187172" y="1612430"/>
              <a:ext cx="3890287" cy="1530220"/>
              <a:chOff x="635060" y="1931437"/>
              <a:chExt cx="3890287" cy="1530220"/>
            </a:xfrm>
          </p:grpSpPr>
          <p:grpSp>
            <p:nvGrpSpPr>
              <p:cNvPr id="13" name="Ryhmä 12"/>
              <p:cNvGrpSpPr/>
              <p:nvPr/>
            </p:nvGrpSpPr>
            <p:grpSpPr>
              <a:xfrm>
                <a:off x="635060" y="1931437"/>
                <a:ext cx="2929812" cy="1530220"/>
                <a:chOff x="635060" y="1931437"/>
                <a:chExt cx="2929812" cy="1530220"/>
              </a:xfrm>
            </p:grpSpPr>
            <p:grpSp>
              <p:nvGrpSpPr>
                <p:cNvPr id="8" name="Ryhmä 7"/>
                <p:cNvGrpSpPr/>
                <p:nvPr/>
              </p:nvGrpSpPr>
              <p:grpSpPr>
                <a:xfrm>
                  <a:off x="635060" y="1931437"/>
                  <a:ext cx="2929812" cy="1530220"/>
                  <a:chOff x="4387389" y="2572139"/>
                  <a:chExt cx="2929812" cy="1530220"/>
                </a:xfrm>
              </p:grpSpPr>
              <p:sp>
                <p:nvSpPr>
                  <p:cNvPr id="9" name="Ellipsi 8"/>
                  <p:cNvSpPr/>
                  <p:nvPr/>
                </p:nvSpPr>
                <p:spPr>
                  <a:xfrm>
                    <a:off x="4387389" y="2572139"/>
                    <a:ext cx="2929812" cy="1530220"/>
                  </a:xfrm>
                  <a:prstGeom prst="ellipse">
                    <a:avLst/>
                  </a:prstGeom>
                  <a:solidFill>
                    <a:schemeClr val="bg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i-FI" sz="24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" name="Tekstiruutu 9"/>
                  <p:cNvSpPr txBox="1"/>
                  <p:nvPr/>
                </p:nvSpPr>
                <p:spPr>
                  <a:xfrm>
                    <a:off x="5347863" y="3258816"/>
                    <a:ext cx="184731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endParaRPr lang="fi-FI" sz="2400" dirty="0"/>
                  </a:p>
                </p:txBody>
              </p:sp>
            </p:grpSp>
            <p:sp>
              <p:nvSpPr>
                <p:cNvPr id="12" name="Tekstiruutu 11"/>
                <p:cNvSpPr txBox="1"/>
                <p:nvPr/>
              </p:nvSpPr>
              <p:spPr>
                <a:xfrm>
                  <a:off x="924641" y="2248782"/>
                  <a:ext cx="261917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i-FI" sz="2400" dirty="0" smtClean="0"/>
                    <a:t>Viime kädessä aina </a:t>
                  </a:r>
                </a:p>
                <a:p>
                  <a:r>
                    <a:rPr lang="fi-FI" sz="2400" b="1" dirty="0" smtClean="0"/>
                    <a:t>tapauskohtaisuus</a:t>
                  </a:r>
                  <a:endParaRPr lang="fi-FI" sz="2400" b="1" dirty="0"/>
                </a:p>
              </p:txBody>
            </p:sp>
          </p:grpSp>
          <p:cxnSp>
            <p:nvCxnSpPr>
              <p:cNvPr id="24" name="Suora yhdysviiva 23"/>
              <p:cNvCxnSpPr>
                <a:stCxn id="9" idx="6"/>
                <a:endCxn id="4" idx="2"/>
              </p:cNvCxnSpPr>
              <p:nvPr/>
            </p:nvCxnSpPr>
            <p:spPr>
              <a:xfrm>
                <a:off x="3564872" y="2696547"/>
                <a:ext cx="960475" cy="76511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Ryhmä 26"/>
            <p:cNvGrpSpPr/>
            <p:nvPr/>
          </p:nvGrpSpPr>
          <p:grpSpPr>
            <a:xfrm>
              <a:off x="6639307" y="1584170"/>
              <a:ext cx="3677949" cy="1530220"/>
              <a:chOff x="7380514" y="2292629"/>
              <a:chExt cx="3677949" cy="1530220"/>
            </a:xfrm>
          </p:grpSpPr>
          <p:cxnSp>
            <p:nvCxnSpPr>
              <p:cNvPr id="26" name="Suora yhdysviiva 25"/>
              <p:cNvCxnSpPr>
                <a:endCxn id="11" idx="2"/>
              </p:cNvCxnSpPr>
              <p:nvPr/>
            </p:nvCxnSpPr>
            <p:spPr>
              <a:xfrm flipV="1">
                <a:off x="7380514" y="3057739"/>
                <a:ext cx="748137" cy="76511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Ellipsi 10"/>
              <p:cNvSpPr/>
              <p:nvPr/>
            </p:nvSpPr>
            <p:spPr>
              <a:xfrm>
                <a:off x="8128651" y="2292629"/>
                <a:ext cx="2929812" cy="153022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5" name="Tekstiruutu 14"/>
              <p:cNvSpPr txBox="1"/>
              <p:nvPr/>
            </p:nvSpPr>
            <p:spPr>
              <a:xfrm>
                <a:off x="8840979" y="2327214"/>
                <a:ext cx="154279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i-FI" sz="2400" b="1" dirty="0" smtClean="0"/>
                  <a:t>Toistuvuus</a:t>
                </a:r>
              </a:p>
              <a:p>
                <a:r>
                  <a:rPr lang="fi-FI" sz="2400" dirty="0" smtClean="0"/>
                  <a:t>= </a:t>
                </a:r>
                <a:r>
                  <a:rPr lang="fi-FI" sz="2400" i="1" dirty="0" smtClean="0"/>
                  <a:t>ajallinen</a:t>
                </a:r>
              </a:p>
              <a:p>
                <a:r>
                  <a:rPr lang="fi-FI" sz="2400" i="1" dirty="0" smtClean="0"/>
                  <a:t>+ varmuus</a:t>
                </a:r>
                <a:endParaRPr lang="fi-FI" sz="2400" i="1" dirty="0"/>
              </a:p>
            </p:txBody>
          </p:sp>
        </p:grpSp>
        <p:sp>
          <p:nvSpPr>
            <p:cNvPr id="29" name="Alanuoli 28"/>
            <p:cNvSpPr/>
            <p:nvPr/>
          </p:nvSpPr>
          <p:spPr>
            <a:xfrm rot="1807545">
              <a:off x="7319902" y="2990993"/>
              <a:ext cx="251926" cy="1408922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30" name="Alanuoli 29"/>
            <p:cNvSpPr/>
            <p:nvPr/>
          </p:nvSpPr>
          <p:spPr>
            <a:xfrm rot="19760458">
              <a:off x="10322171" y="2829725"/>
              <a:ext cx="251926" cy="1408922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64895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/>
              <a:t>Erityinen osaaminen TAI koulutus</a:t>
            </a:r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374826" y="1748248"/>
            <a:ext cx="11442348" cy="4623062"/>
            <a:chOff x="476114" y="1888925"/>
            <a:chExt cx="11442348" cy="4623062"/>
          </a:xfrm>
        </p:grpSpPr>
        <p:grpSp>
          <p:nvGrpSpPr>
            <p:cNvPr id="18" name="Ryhmä 17"/>
            <p:cNvGrpSpPr/>
            <p:nvPr/>
          </p:nvGrpSpPr>
          <p:grpSpPr>
            <a:xfrm>
              <a:off x="476114" y="1888925"/>
              <a:ext cx="11442348" cy="4623062"/>
              <a:chOff x="483929" y="2201541"/>
              <a:chExt cx="11442348" cy="4623062"/>
            </a:xfrm>
          </p:grpSpPr>
          <p:cxnSp>
            <p:nvCxnSpPr>
              <p:cNvPr id="15" name="Suora yhdysviiva 14"/>
              <p:cNvCxnSpPr/>
              <p:nvPr/>
            </p:nvCxnSpPr>
            <p:spPr>
              <a:xfrm>
                <a:off x="7108093" y="3616290"/>
                <a:ext cx="730738" cy="1004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uora yhdysviiva 15"/>
              <p:cNvCxnSpPr>
                <a:stCxn id="10" idx="3"/>
              </p:cNvCxnSpPr>
              <p:nvPr/>
            </p:nvCxnSpPr>
            <p:spPr>
              <a:xfrm flipV="1">
                <a:off x="3696053" y="3548185"/>
                <a:ext cx="743085" cy="1282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Ryhmä 5"/>
              <p:cNvGrpSpPr/>
              <p:nvPr/>
            </p:nvGrpSpPr>
            <p:grpSpPr>
              <a:xfrm>
                <a:off x="4353169" y="2993292"/>
                <a:ext cx="2797908" cy="1430216"/>
                <a:chOff x="4353169" y="2993292"/>
                <a:chExt cx="2797908" cy="1430216"/>
              </a:xfrm>
            </p:grpSpPr>
            <p:sp>
              <p:nvSpPr>
                <p:cNvPr id="5" name="Ellipsi 4"/>
                <p:cNvSpPr/>
                <p:nvPr/>
              </p:nvSpPr>
              <p:spPr>
                <a:xfrm>
                  <a:off x="4353169" y="2993292"/>
                  <a:ext cx="2797908" cy="1430216"/>
                </a:xfrm>
                <a:prstGeom prst="ellipse">
                  <a:avLst/>
                </a:prstGeom>
                <a:solidFill>
                  <a:schemeClr val="bg1"/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4" name="Tekstiruutu 3"/>
                <p:cNvSpPr txBox="1"/>
                <p:nvPr/>
              </p:nvSpPr>
              <p:spPr>
                <a:xfrm>
                  <a:off x="5010285" y="3477567"/>
                  <a:ext cx="153061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fi-FI" sz="2400" b="1" dirty="0" smtClean="0"/>
                    <a:t>ARVIOINTI</a:t>
                  </a:r>
                  <a:endParaRPr lang="fi-FI" sz="2400" b="1" dirty="0"/>
                </a:p>
              </p:txBody>
            </p:sp>
          </p:grpSp>
          <p:grpSp>
            <p:nvGrpSpPr>
              <p:cNvPr id="12" name="Ryhmä 11"/>
              <p:cNvGrpSpPr/>
              <p:nvPr/>
            </p:nvGrpSpPr>
            <p:grpSpPr>
              <a:xfrm>
                <a:off x="483929" y="2201541"/>
                <a:ext cx="3212124" cy="2677656"/>
                <a:chOff x="679938" y="1654464"/>
                <a:chExt cx="3212124" cy="2677656"/>
              </a:xfrm>
            </p:grpSpPr>
            <p:sp>
              <p:nvSpPr>
                <p:cNvPr id="10" name="Suorakulmio 9"/>
                <p:cNvSpPr/>
                <p:nvPr/>
              </p:nvSpPr>
              <p:spPr>
                <a:xfrm>
                  <a:off x="679938" y="1690688"/>
                  <a:ext cx="3212124" cy="2623404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  <p:sp>
              <p:nvSpPr>
                <p:cNvPr id="11" name="Tekstiruutu 10"/>
                <p:cNvSpPr txBox="1"/>
                <p:nvPr/>
              </p:nvSpPr>
              <p:spPr>
                <a:xfrm>
                  <a:off x="838200" y="1654464"/>
                  <a:ext cx="2922953" cy="267765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2400" b="1" dirty="0" smtClean="0"/>
                    <a:t>PEREHDYTYS</a:t>
                  </a:r>
                </a:p>
                <a:p>
                  <a:pPr marL="342900" indent="-342900">
                    <a:buFont typeface="Wingdings" panose="05000000000000000000" pitchFamily="2" charset="2"/>
                    <a:buChar char="v"/>
                  </a:pPr>
                  <a:r>
                    <a:rPr lang="fi-FI" sz="2400" dirty="0" smtClean="0"/>
                    <a:t>Riittääkö tavanomainen?</a:t>
                  </a:r>
                </a:p>
                <a:p>
                  <a:pPr marL="342900" indent="-342900">
                    <a:buFont typeface="Wingdings" panose="05000000000000000000" pitchFamily="2" charset="2"/>
                    <a:buChar char="v"/>
                  </a:pPr>
                  <a:r>
                    <a:rPr lang="fi-FI" sz="2400" dirty="0" smtClean="0"/>
                    <a:t>Tarvitaanko terveydenhuollon ammattilaisen tms. apua?</a:t>
                  </a:r>
                </a:p>
              </p:txBody>
            </p:sp>
          </p:grpSp>
          <p:sp>
            <p:nvSpPr>
              <p:cNvPr id="13" name="Suorakulmio 12"/>
              <p:cNvSpPr/>
              <p:nvPr/>
            </p:nvSpPr>
            <p:spPr>
              <a:xfrm>
                <a:off x="7838831" y="2237765"/>
                <a:ext cx="4087446" cy="360032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4" name="Tekstiruutu 13"/>
              <p:cNvSpPr txBox="1"/>
              <p:nvPr/>
            </p:nvSpPr>
            <p:spPr>
              <a:xfrm>
                <a:off x="8452963" y="2300288"/>
                <a:ext cx="3384060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2400" b="1" dirty="0" smtClean="0"/>
                  <a:t>TEHTÄVÄN LUONNE</a:t>
                </a:r>
              </a:p>
              <a:p>
                <a:pPr marL="342900" indent="-342900">
                  <a:buFont typeface="Wingdings" panose="05000000000000000000" pitchFamily="2" charset="2"/>
                  <a:buChar char="v"/>
                </a:pPr>
                <a:r>
                  <a:rPr lang="fi-FI" sz="2400" dirty="0" smtClean="0"/>
                  <a:t>Onko tehtävä sellainen, että sen usein tekee terveydenhuollon ammattihenkilö? VAI</a:t>
                </a:r>
              </a:p>
              <a:p>
                <a:pPr marL="342900" indent="-342900">
                  <a:buFont typeface="Wingdings" panose="05000000000000000000" pitchFamily="2" charset="2"/>
                  <a:buChar char="v"/>
                </a:pPr>
                <a:r>
                  <a:rPr lang="fi-FI" sz="2400" dirty="0" smtClean="0"/>
                  <a:t>Onko kyse ”tavanomaisesta itsehoidosta”?</a:t>
                </a:r>
              </a:p>
              <a:p>
                <a:pPr marL="342900" indent="-342900">
                  <a:buFont typeface="Wingdings" panose="05000000000000000000" pitchFamily="2" charset="2"/>
                  <a:buChar char="v"/>
                </a:pPr>
                <a:endParaRPr lang="fi-FI" sz="2400" dirty="0" smtClean="0"/>
              </a:p>
              <a:p>
                <a:pPr marL="342900" indent="-342900">
                  <a:buFont typeface="Wingdings" panose="05000000000000000000" pitchFamily="2" charset="2"/>
                  <a:buChar char="v"/>
                </a:pPr>
                <a:endParaRPr lang="fi-FI" sz="2400" dirty="0" smtClean="0"/>
              </a:p>
              <a:p>
                <a:endParaRPr lang="fi-FI" sz="2400" dirty="0"/>
              </a:p>
            </p:txBody>
          </p:sp>
        </p:grpSp>
        <p:sp>
          <p:nvSpPr>
            <p:cNvPr id="3" name="Tekstiruutu 2"/>
            <p:cNvSpPr txBox="1"/>
            <p:nvPr/>
          </p:nvSpPr>
          <p:spPr>
            <a:xfrm>
              <a:off x="1822314" y="4816674"/>
              <a:ext cx="5336579" cy="156966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i-FI" sz="2400" b="1" dirty="0" smtClean="0"/>
                <a:t>HUOM! </a:t>
              </a:r>
              <a:r>
                <a:rPr lang="fi-FI" sz="2400" dirty="0" smtClean="0"/>
                <a:t>Palkkaryhmän B edellytyksenä </a:t>
              </a:r>
              <a:r>
                <a:rPr lang="fi-FI" sz="2400" b="1" dirty="0" smtClean="0"/>
                <a:t>ei </a:t>
              </a:r>
              <a:r>
                <a:rPr lang="fi-FI" sz="2400" dirty="0" smtClean="0"/>
                <a:t>ole työntekijän koulutus, vaan palkkaryhmään B kuulumista arvioidaan työtehtävien perusteella</a:t>
              </a:r>
              <a:endParaRPr lang="fi-FI" sz="2400" dirty="0"/>
            </a:p>
          </p:txBody>
        </p:sp>
      </p:grp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2583592" y="6371310"/>
            <a:ext cx="7024816" cy="365125"/>
          </a:xfrm>
        </p:spPr>
        <p:txBody>
          <a:bodyPr/>
          <a:lstStyle/>
          <a:p>
            <a:r>
              <a:rPr lang="fi-FI" dirty="0" smtClean="0"/>
              <a:t>Heta - Henkilökohtaisten Avustajien Työnantajien Liitto ry ja Julkisten ja hyvinvointialojen liitto ry 30.8.2018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616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b="1" dirty="0" smtClean="0"/>
              <a:t>Työtehtävien kokonaisuus</a:t>
            </a:r>
            <a:endParaRPr lang="fi-FI" b="1" dirty="0"/>
          </a:p>
        </p:txBody>
      </p:sp>
      <p:grpSp>
        <p:nvGrpSpPr>
          <p:cNvPr id="3" name="Ryhmä 2"/>
          <p:cNvGrpSpPr/>
          <p:nvPr/>
        </p:nvGrpSpPr>
        <p:grpSpPr>
          <a:xfrm>
            <a:off x="611555" y="2066669"/>
            <a:ext cx="11240475" cy="3802439"/>
            <a:chOff x="611555" y="2066669"/>
            <a:chExt cx="11240475" cy="3802439"/>
          </a:xfrm>
        </p:grpSpPr>
        <p:grpSp>
          <p:nvGrpSpPr>
            <p:cNvPr id="9" name="Ryhmä 8"/>
            <p:cNvGrpSpPr/>
            <p:nvPr/>
          </p:nvGrpSpPr>
          <p:grpSpPr>
            <a:xfrm>
              <a:off x="4220308" y="2066669"/>
              <a:ext cx="3415323" cy="1141046"/>
              <a:chOff x="7612185" y="2598894"/>
              <a:chExt cx="3415323" cy="1141046"/>
            </a:xfrm>
          </p:grpSpPr>
          <p:sp>
            <p:nvSpPr>
              <p:cNvPr id="8" name="Pyöristetty suorakulmio 7"/>
              <p:cNvSpPr/>
              <p:nvPr/>
            </p:nvSpPr>
            <p:spPr>
              <a:xfrm>
                <a:off x="7612185" y="2598894"/>
                <a:ext cx="3415323" cy="1141046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6" name="Tekstiruutu 5"/>
              <p:cNvSpPr txBox="1"/>
              <p:nvPr/>
            </p:nvSpPr>
            <p:spPr>
              <a:xfrm>
                <a:off x="7804917" y="2938585"/>
                <a:ext cx="31549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Erityisesti rajatapaukset</a:t>
                </a:r>
                <a:endParaRPr lang="fi-FI" sz="2400" dirty="0"/>
              </a:p>
            </p:txBody>
          </p:sp>
        </p:grpSp>
        <p:grpSp>
          <p:nvGrpSpPr>
            <p:cNvPr id="14" name="Ryhmä 13"/>
            <p:cNvGrpSpPr/>
            <p:nvPr/>
          </p:nvGrpSpPr>
          <p:grpSpPr>
            <a:xfrm>
              <a:off x="611555" y="4360984"/>
              <a:ext cx="4439139" cy="1000871"/>
              <a:chOff x="650632" y="4822092"/>
              <a:chExt cx="4439139" cy="1000871"/>
            </a:xfrm>
          </p:grpSpPr>
          <p:sp>
            <p:nvSpPr>
              <p:cNvPr id="5" name="Tekstiruutu 4"/>
              <p:cNvSpPr txBox="1"/>
              <p:nvPr/>
            </p:nvSpPr>
            <p:spPr>
              <a:xfrm>
                <a:off x="3813908" y="5065151"/>
                <a:ext cx="18473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fi-FI" sz="2400" dirty="0"/>
              </a:p>
            </p:txBody>
          </p:sp>
          <p:sp>
            <p:nvSpPr>
              <p:cNvPr id="10" name="Pyöristetty suorakulmio 9"/>
              <p:cNvSpPr/>
              <p:nvPr/>
            </p:nvSpPr>
            <p:spPr>
              <a:xfrm>
                <a:off x="650632" y="4822092"/>
                <a:ext cx="4439139" cy="1000871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7" name="Tekstiruutu 6"/>
              <p:cNvSpPr txBox="1"/>
              <p:nvPr/>
            </p:nvSpPr>
            <p:spPr>
              <a:xfrm>
                <a:off x="765249" y="4911189"/>
                <a:ext cx="3945567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Epäselvää kuuluuko työntekijä</a:t>
                </a:r>
              </a:p>
              <a:p>
                <a:r>
                  <a:rPr lang="fi-FI" sz="2400" dirty="0" smtClean="0"/>
                  <a:t>palkkaryhmään A vai B</a:t>
                </a:r>
                <a:endParaRPr lang="fi-FI" sz="2400" dirty="0"/>
              </a:p>
            </p:txBody>
          </p:sp>
        </p:grpSp>
        <p:grpSp>
          <p:nvGrpSpPr>
            <p:cNvPr id="18" name="Ryhmä 17"/>
            <p:cNvGrpSpPr/>
            <p:nvPr/>
          </p:nvGrpSpPr>
          <p:grpSpPr>
            <a:xfrm>
              <a:off x="5408245" y="3583696"/>
              <a:ext cx="1164492" cy="261816"/>
              <a:chOff x="1883508" y="3704492"/>
              <a:chExt cx="1164492" cy="261816"/>
            </a:xfrm>
          </p:grpSpPr>
          <p:cxnSp>
            <p:nvCxnSpPr>
              <p:cNvPr id="16" name="Suora yhdysviiva 15"/>
              <p:cNvCxnSpPr/>
              <p:nvPr/>
            </p:nvCxnSpPr>
            <p:spPr>
              <a:xfrm>
                <a:off x="1883508" y="3704492"/>
                <a:ext cx="1164492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uora yhdysviiva 16"/>
              <p:cNvCxnSpPr/>
              <p:nvPr/>
            </p:nvCxnSpPr>
            <p:spPr>
              <a:xfrm>
                <a:off x="1883508" y="3966308"/>
                <a:ext cx="1164492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9" name="Nuoli oikealle 18"/>
            <p:cNvSpPr/>
            <p:nvPr/>
          </p:nvSpPr>
          <p:spPr>
            <a:xfrm>
              <a:off x="5365261" y="4404219"/>
              <a:ext cx="1461477" cy="914400"/>
            </a:xfrm>
            <a:prstGeom prst="rightArrow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grpSp>
          <p:nvGrpSpPr>
            <p:cNvPr id="22" name="Ryhmä 21"/>
            <p:cNvGrpSpPr/>
            <p:nvPr/>
          </p:nvGrpSpPr>
          <p:grpSpPr>
            <a:xfrm>
              <a:off x="6897076" y="4280879"/>
              <a:ext cx="4954954" cy="1588229"/>
              <a:chOff x="7358184" y="2569310"/>
              <a:chExt cx="4954954" cy="1588229"/>
            </a:xfrm>
          </p:grpSpPr>
          <p:sp>
            <p:nvSpPr>
              <p:cNvPr id="21" name="Pyöristetty suorakulmio 20"/>
              <p:cNvSpPr/>
              <p:nvPr/>
            </p:nvSpPr>
            <p:spPr>
              <a:xfrm>
                <a:off x="7358184" y="2590804"/>
                <a:ext cx="4954954" cy="1566735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0" name="Tekstiruutu 19"/>
              <p:cNvSpPr txBox="1"/>
              <p:nvPr/>
            </p:nvSpPr>
            <p:spPr>
              <a:xfrm>
                <a:off x="7526944" y="2569310"/>
                <a:ext cx="4244175" cy="15696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i-FI" sz="2400" dirty="0" smtClean="0"/>
                  <a:t>Muut </a:t>
                </a:r>
                <a:r>
                  <a:rPr lang="fi-FI" sz="2400" i="1" dirty="0" smtClean="0"/>
                  <a:t>hoidolliset tai sen kaltaiset</a:t>
                </a:r>
              </a:p>
              <a:p>
                <a:r>
                  <a:rPr lang="fi-FI" sz="2400" dirty="0"/>
                  <a:t>t</a:t>
                </a:r>
                <a:r>
                  <a:rPr lang="fi-FI" sz="2400" dirty="0" smtClean="0"/>
                  <a:t>yötehtävät saattavat</a:t>
                </a:r>
              </a:p>
              <a:p>
                <a:r>
                  <a:rPr lang="fi-FI" sz="2400" dirty="0" smtClean="0"/>
                  <a:t>tukea palkkaryhmään </a:t>
                </a:r>
              </a:p>
              <a:p>
                <a:r>
                  <a:rPr lang="fi-FI" sz="2400" dirty="0" smtClean="0"/>
                  <a:t>B kuulumista</a:t>
                </a:r>
                <a:endParaRPr lang="fi-FI" sz="2400" dirty="0"/>
              </a:p>
            </p:txBody>
          </p:sp>
        </p:grpSp>
      </p:grp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2472380" y="6274635"/>
            <a:ext cx="7247238" cy="365125"/>
          </a:xfrm>
        </p:spPr>
        <p:txBody>
          <a:bodyPr/>
          <a:lstStyle/>
          <a:p>
            <a:r>
              <a:rPr lang="fi-FI" dirty="0" smtClean="0"/>
              <a:t>Heta - Henkilökohtaisten Avustajien Työnantajien Liitto ry ja Julkisten ja hyvinvointialojen liitto ry 30.8.2018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613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67861" y="255710"/>
            <a:ext cx="10515600" cy="1325563"/>
          </a:xfrm>
        </p:spPr>
        <p:txBody>
          <a:bodyPr/>
          <a:lstStyle/>
          <a:p>
            <a:pPr algn="ctr"/>
            <a:r>
              <a:rPr lang="fi-FI" b="1" dirty="0" smtClean="0"/>
              <a:t>Yksikin</a:t>
            </a:r>
            <a:endParaRPr lang="fi-FI" b="1" dirty="0"/>
          </a:p>
        </p:txBody>
      </p:sp>
      <p:grpSp>
        <p:nvGrpSpPr>
          <p:cNvPr id="7" name="Ryhmä 6"/>
          <p:cNvGrpSpPr/>
          <p:nvPr/>
        </p:nvGrpSpPr>
        <p:grpSpPr>
          <a:xfrm>
            <a:off x="2663939" y="1590151"/>
            <a:ext cx="6723444" cy="4455160"/>
            <a:chOff x="2663939" y="1590151"/>
            <a:chExt cx="6723444" cy="4455160"/>
          </a:xfrm>
        </p:grpSpPr>
        <p:sp>
          <p:nvSpPr>
            <p:cNvPr id="4" name="Tekstiruutu 3"/>
            <p:cNvSpPr txBox="1"/>
            <p:nvPr/>
          </p:nvSpPr>
          <p:spPr>
            <a:xfrm>
              <a:off x="2663939" y="1590151"/>
              <a:ext cx="6723444" cy="120032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endParaRPr lang="fi-FI" sz="2400" dirty="0" smtClean="0"/>
            </a:p>
            <a:p>
              <a:r>
                <a:rPr lang="fi-FI" sz="2400" dirty="0" smtClean="0"/>
                <a:t>Yksikin työehtosopimuksen kriteerit täyttävä tehtävä</a:t>
              </a:r>
            </a:p>
            <a:p>
              <a:endParaRPr lang="fi-FI" sz="2400" dirty="0"/>
            </a:p>
          </p:txBody>
        </p:sp>
        <p:sp>
          <p:nvSpPr>
            <p:cNvPr id="5" name="Alanuoli 4"/>
            <p:cNvSpPr/>
            <p:nvPr/>
          </p:nvSpPr>
          <p:spPr>
            <a:xfrm>
              <a:off x="5314461" y="3016739"/>
              <a:ext cx="1422400" cy="1219200"/>
            </a:xfrm>
            <a:prstGeom prst="downArrow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6" name="Tekstiruutu 5"/>
            <p:cNvSpPr txBox="1"/>
            <p:nvPr/>
          </p:nvSpPr>
          <p:spPr>
            <a:xfrm>
              <a:off x="4906989" y="4844982"/>
              <a:ext cx="2237344" cy="120032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endParaRPr lang="fi-FI" sz="2400" dirty="0" smtClean="0"/>
            </a:p>
            <a:p>
              <a:r>
                <a:rPr lang="fi-FI" sz="2400" dirty="0" smtClean="0"/>
                <a:t>Palkkaryhmä = B</a:t>
              </a:r>
            </a:p>
            <a:p>
              <a:endParaRPr lang="fi-FI" sz="2400" dirty="0" smtClean="0"/>
            </a:p>
          </p:txBody>
        </p:sp>
      </p:grp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886147" y="6364588"/>
            <a:ext cx="8279027" cy="365125"/>
          </a:xfrm>
        </p:spPr>
        <p:txBody>
          <a:bodyPr/>
          <a:lstStyle/>
          <a:p>
            <a:r>
              <a:rPr lang="fi-FI" dirty="0" smtClean="0"/>
              <a:t>Heta - Henkilökohtaisten Avustajien Työnantajien Liitto ry ja Julkisten ja hyvinvointialojen liitto ry 30.8.2018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0915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3026</TotalTime>
  <Words>729</Words>
  <Application>Microsoft Office PowerPoint</Application>
  <PresentationFormat>Laajakuva</PresentationFormat>
  <Paragraphs>202</Paragraphs>
  <Slides>17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Office-teema</vt:lpstr>
      <vt:lpstr>Työehtosopimuksen palkkaa koskevat muutokset ja palkkaryhmät</vt:lpstr>
      <vt:lpstr>Henkilökohtainen apu ja hoidolliset tehtävät</vt:lpstr>
      <vt:lpstr>Palkkaryhmät</vt:lpstr>
      <vt:lpstr>Palkkaryhmän B mukainen tehtävä</vt:lpstr>
      <vt:lpstr>Hoidolliset tehtävät</vt:lpstr>
      <vt:lpstr>Pysyvyys</vt:lpstr>
      <vt:lpstr>Erityinen osaaminen TAI koulutus</vt:lpstr>
      <vt:lpstr>Työtehtävien kokonaisuus</vt:lpstr>
      <vt:lpstr>Yksikin</vt:lpstr>
      <vt:lpstr>Työntekijöiden erilaiset tehtävät</vt:lpstr>
      <vt:lpstr>Kuka tekee TES tulkinnan?</vt:lpstr>
      <vt:lpstr>Muut kuin TES-tulkintatilanteet</vt:lpstr>
      <vt:lpstr>Esimerkki TES-tulkinnan ja muun tulkinnan rajanvedosta</vt:lpstr>
      <vt:lpstr>Jos kunta ja asiakas ovat erimielisiä palkkaryhmästä</vt:lpstr>
      <vt:lpstr>Valtakunnallisuus palkkaryhmässä B</vt:lpstr>
      <vt:lpstr>Kokemuslisä (1)</vt:lpstr>
      <vt:lpstr>Kokemuslisä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Tanja Alatainio</dc:creator>
  <cp:lastModifiedBy>Katja Keto</cp:lastModifiedBy>
  <cp:revision>135</cp:revision>
  <cp:lastPrinted>2018-07-23T13:40:44Z</cp:lastPrinted>
  <dcterms:created xsi:type="dcterms:W3CDTF">2018-07-09T06:54:44Z</dcterms:created>
  <dcterms:modified xsi:type="dcterms:W3CDTF">2018-08-29T05:56:54Z</dcterms:modified>
</cp:coreProperties>
</file>